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0"/>
  </p:notesMasterIdLst>
  <p:sldIdLst>
    <p:sldId id="283" r:id="rId5"/>
    <p:sldId id="388" r:id="rId6"/>
    <p:sldId id="399" r:id="rId7"/>
    <p:sldId id="402" r:id="rId8"/>
    <p:sldId id="389" r:id="rId9"/>
    <p:sldId id="401" r:id="rId10"/>
    <p:sldId id="384" r:id="rId11"/>
    <p:sldId id="392" r:id="rId12"/>
    <p:sldId id="391" r:id="rId13"/>
    <p:sldId id="404" r:id="rId14"/>
    <p:sldId id="396" r:id="rId15"/>
    <p:sldId id="397" r:id="rId16"/>
    <p:sldId id="394" r:id="rId17"/>
    <p:sldId id="403" r:id="rId18"/>
    <p:sldId id="40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656"/>
    <a:srgbClr val="D81E43"/>
    <a:srgbClr val="84FF00"/>
    <a:srgbClr val="245BA0"/>
    <a:srgbClr val="A7A8A9"/>
    <a:srgbClr val="243859"/>
    <a:srgbClr val="244A91"/>
    <a:srgbClr val="3D7FE6"/>
    <a:srgbClr val="246BCD"/>
    <a:srgbClr val="4A8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3744C1-5673-7484-BAB9-7752C6A7C5D2}" v="20" dt="2026-06-18T00:41:09.320"/>
    <p1510:client id="{99A9876F-B7FE-60CA-F5F4-E03F167E53B7}" v="2279" dt="2026-06-18T00:01:01.1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Hurme Geometric Sans 1" panose="020B0500020000000000" pitchFamily="34" charset="77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Hurme Geometric Sans 1" panose="020B0500020000000000" pitchFamily="34" charset="77"/>
              </a:defRPr>
            </a:lvl1pPr>
          </a:lstStyle>
          <a:p>
            <a:fld id="{C1A731E7-DF56-6B42-B3D8-D3B69008835C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Hurme Geometric Sans 1" panose="020B0500020000000000" pitchFamily="34" charset="77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Hurme Geometric Sans 1" panose="020B0500020000000000" pitchFamily="34" charset="77"/>
              </a:defRPr>
            </a:lvl1pPr>
          </a:lstStyle>
          <a:p>
            <a:fld id="{5C07B5B1-464D-274D-A021-E25C7FD1ED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631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Hurme Geometric Sans 1" panose="020B0500020000000000" pitchFamily="34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Hurme Geometric Sans 1" panose="020B0500020000000000" pitchFamily="34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Hurme Geometric Sans 1" panose="020B0500020000000000" pitchFamily="34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Hurme Geometric Sans 1" panose="020B0500020000000000" pitchFamily="34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Hurme Geometric Sans 1" panose="020B0500020000000000" pitchFamily="34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7B5B1-464D-274D-A021-E25C7FD1ED4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066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3A5BC-F274-DDA8-0F65-D1C72274A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C52698-9B09-0C0B-39D3-C237C4E60A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124E4B-5F88-E864-67DA-7CFB6F9050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C40658-24E0-2ABE-515F-AB27C57518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7B5B1-464D-274D-A021-E25C7FD1ED4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325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61835-5A44-D24A-BDA3-31083F0B1F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1"/>
            <a:ext cx="11270974" cy="914400"/>
          </a:xfrm>
        </p:spPr>
        <p:txBody>
          <a:bodyPr/>
          <a:lstStyle>
            <a:lvl1pPr>
              <a:defRPr>
                <a:latin typeface="HurmeGeometricSans2 Bold" panose="020B0800020000000000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96E54-A083-5649-AAFC-80E76B563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5280"/>
            <a:ext cx="11270974" cy="4114800"/>
          </a:xfrm>
        </p:spPr>
        <p:txBody>
          <a:bodyPr/>
          <a:lstStyle>
            <a:lvl1pPr>
              <a:defRPr>
                <a:latin typeface="HurmeGeometricSans2 Regular" panose="020B0500020000000000" pitchFamily="34" charset="0"/>
              </a:defRPr>
            </a:lvl1pPr>
            <a:lvl2pPr>
              <a:defRPr>
                <a:latin typeface="HurmeGeometricSans2 Regular" panose="020B0500020000000000" pitchFamily="34" charset="0"/>
              </a:defRPr>
            </a:lvl2pPr>
            <a:lvl3pPr>
              <a:defRPr>
                <a:latin typeface="HurmeGeometricSans2 Regular" panose="020B0500020000000000" pitchFamily="34" charset="0"/>
              </a:defRPr>
            </a:lvl3pPr>
            <a:lvl4pPr>
              <a:defRPr>
                <a:latin typeface="HurmeGeometricSans2 Regular" panose="020B0500020000000000" pitchFamily="34" charset="0"/>
              </a:defRPr>
            </a:lvl4pPr>
            <a:lvl5pPr>
              <a:defRPr>
                <a:latin typeface="HurmeGeometricSans2 Regular" panose="020B0500020000000000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26">
            <a:extLst>
              <a:ext uri="{FF2B5EF4-FFF2-40B4-BE49-F238E27FC236}">
                <a16:creationId xmlns:a16="http://schemas.microsoft.com/office/drawing/2014/main" id="{1458646B-7276-5543-A342-C2446EF1E9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9632" y="6332537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Hurme Geometric Sans 1" panose="020B0500020000000000" pitchFamily="34" charset="77"/>
              </a:defRPr>
            </a:lvl1pPr>
          </a:lstStyle>
          <a:p>
            <a:fld id="{69B7A3FB-3C99-1B49-9B35-EFE07A774F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500867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61835-5A44-D24A-BDA3-31083F0B1F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1"/>
            <a:ext cx="11270974" cy="914400"/>
          </a:xfrm>
        </p:spPr>
        <p:txBody>
          <a:bodyPr/>
          <a:lstStyle>
            <a:lvl1pPr>
              <a:defRPr>
                <a:latin typeface="HurmeGeometricSans2 Bold" panose="020B0800020000000000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96E54-A083-5649-AAFC-80E76B563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5280"/>
            <a:ext cx="3447288" cy="4114800"/>
          </a:xfrm>
        </p:spPr>
        <p:txBody>
          <a:bodyPr/>
          <a:lstStyle>
            <a:lvl1pPr>
              <a:defRPr>
                <a:latin typeface="HurmeGeometricSans2 Regular" panose="020B0500020000000000" pitchFamily="34" charset="0"/>
              </a:defRPr>
            </a:lvl1pPr>
            <a:lvl2pPr>
              <a:defRPr>
                <a:latin typeface="HurmeGeometricSans2 Regular" panose="020B0500020000000000" pitchFamily="34" charset="0"/>
              </a:defRPr>
            </a:lvl2pPr>
            <a:lvl3pPr>
              <a:defRPr>
                <a:latin typeface="HurmeGeometricSans2 Regular" panose="020B0500020000000000" pitchFamily="34" charset="0"/>
              </a:defRPr>
            </a:lvl3pPr>
            <a:lvl4pPr>
              <a:defRPr>
                <a:latin typeface="HurmeGeometricSans2 Regular" panose="020B0500020000000000" pitchFamily="34" charset="0"/>
              </a:defRPr>
            </a:lvl4pPr>
            <a:lvl5pPr>
              <a:defRPr>
                <a:latin typeface="HurmeGeometricSans2 Regular" panose="020B0500020000000000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F3AED9-7F3D-D942-A4E6-DF0FBC8547C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369043" y="1605280"/>
            <a:ext cx="3447288" cy="4114800"/>
          </a:xfrm>
        </p:spPr>
        <p:txBody>
          <a:bodyPr/>
          <a:lstStyle>
            <a:lvl1pPr>
              <a:defRPr>
                <a:latin typeface="HurmeGeometricSans2 Regular" panose="020B0500020000000000" pitchFamily="34" charset="0"/>
              </a:defRPr>
            </a:lvl1pPr>
            <a:lvl2pPr>
              <a:defRPr>
                <a:latin typeface="HurmeGeometricSans2 Regular" panose="020B0500020000000000" pitchFamily="34" charset="0"/>
              </a:defRPr>
            </a:lvl2pPr>
            <a:lvl3pPr>
              <a:defRPr>
                <a:latin typeface="HurmeGeometricSans2 Regular" panose="020B0500020000000000" pitchFamily="34" charset="0"/>
              </a:defRPr>
            </a:lvl3pPr>
            <a:lvl4pPr>
              <a:defRPr>
                <a:latin typeface="HurmeGeometricSans2 Regular" panose="020B0500020000000000" pitchFamily="34" charset="0"/>
              </a:defRPr>
            </a:lvl4pPr>
            <a:lvl5pPr>
              <a:defRPr>
                <a:latin typeface="HurmeGeometricSans2 Regular" panose="020B0500020000000000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14EDC4D-A3AA-974E-90B4-79E8EA318195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280886" y="1605280"/>
            <a:ext cx="3447288" cy="4114800"/>
          </a:xfrm>
        </p:spPr>
        <p:txBody>
          <a:bodyPr/>
          <a:lstStyle>
            <a:lvl1pPr>
              <a:defRPr>
                <a:latin typeface="HurmeGeometricSans2 Regular" panose="020B0500020000000000" pitchFamily="34" charset="0"/>
              </a:defRPr>
            </a:lvl1pPr>
            <a:lvl2pPr>
              <a:defRPr>
                <a:latin typeface="HurmeGeometricSans2 Regular" panose="020B0500020000000000" pitchFamily="34" charset="0"/>
              </a:defRPr>
            </a:lvl2pPr>
            <a:lvl3pPr>
              <a:defRPr>
                <a:latin typeface="HurmeGeometricSans2 Regular" panose="020B0500020000000000" pitchFamily="34" charset="0"/>
              </a:defRPr>
            </a:lvl3pPr>
            <a:lvl4pPr>
              <a:defRPr>
                <a:latin typeface="HurmeGeometricSans2 Regular" panose="020B0500020000000000" pitchFamily="34" charset="0"/>
              </a:defRPr>
            </a:lvl4pPr>
            <a:lvl5pPr>
              <a:defRPr>
                <a:latin typeface="HurmeGeometricSans2 Regular" panose="020B0500020000000000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26">
            <a:extLst>
              <a:ext uri="{FF2B5EF4-FFF2-40B4-BE49-F238E27FC236}">
                <a16:creationId xmlns:a16="http://schemas.microsoft.com/office/drawing/2014/main" id="{7B4E51BA-DCC8-D449-9877-8342818F3E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9632" y="6332537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Hurme Geometric Sans 1" panose="020B0500020000000000" pitchFamily="34" charset="77"/>
              </a:defRPr>
            </a:lvl1pPr>
          </a:lstStyle>
          <a:p>
            <a:fld id="{69B7A3FB-3C99-1B49-9B35-EFE07A774F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872861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irds with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61835-5A44-D24A-BDA3-31083F0B1F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1"/>
            <a:ext cx="11270974" cy="914400"/>
          </a:xfrm>
        </p:spPr>
        <p:txBody>
          <a:bodyPr/>
          <a:lstStyle>
            <a:lvl1pPr>
              <a:defRPr>
                <a:latin typeface="HurmeGeometricSans2 Bold" panose="020B0800020000000000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96E54-A083-5649-AAFC-80E76B563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96158"/>
            <a:ext cx="3447288" cy="3423921"/>
          </a:xfrm>
        </p:spPr>
        <p:txBody>
          <a:bodyPr/>
          <a:lstStyle>
            <a:lvl1pPr>
              <a:defRPr>
                <a:latin typeface="HurmeGeometricSans2 Regular" panose="020B0500020000000000" pitchFamily="34" charset="0"/>
              </a:defRPr>
            </a:lvl1pPr>
            <a:lvl2pPr>
              <a:defRPr>
                <a:latin typeface="HurmeGeometricSans2 Regular" panose="020B0500020000000000" pitchFamily="34" charset="0"/>
              </a:defRPr>
            </a:lvl2pPr>
            <a:lvl3pPr>
              <a:defRPr>
                <a:latin typeface="HurmeGeometricSans2 Regular" panose="020B0500020000000000" pitchFamily="34" charset="0"/>
              </a:defRPr>
            </a:lvl3pPr>
            <a:lvl4pPr>
              <a:defRPr>
                <a:latin typeface="HurmeGeometricSans2 Regular" panose="020B0500020000000000" pitchFamily="34" charset="0"/>
              </a:defRPr>
            </a:lvl4pPr>
            <a:lvl5pPr>
              <a:defRPr>
                <a:latin typeface="HurmeGeometricSans2 Regular" panose="020B0500020000000000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F3AED9-7F3D-D942-A4E6-DF0FBC8547C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369043" y="2296158"/>
            <a:ext cx="3447288" cy="3423922"/>
          </a:xfrm>
        </p:spPr>
        <p:txBody>
          <a:bodyPr/>
          <a:lstStyle>
            <a:lvl1pPr>
              <a:defRPr>
                <a:latin typeface="HurmeGeometricSans2 Regular" panose="020B0500020000000000" pitchFamily="34" charset="0"/>
              </a:defRPr>
            </a:lvl1pPr>
            <a:lvl2pPr>
              <a:defRPr>
                <a:latin typeface="HurmeGeometricSans2 Regular" panose="020B0500020000000000" pitchFamily="34" charset="0"/>
              </a:defRPr>
            </a:lvl2pPr>
            <a:lvl3pPr>
              <a:defRPr>
                <a:latin typeface="HurmeGeometricSans2 Regular" panose="020B0500020000000000" pitchFamily="34" charset="0"/>
              </a:defRPr>
            </a:lvl3pPr>
            <a:lvl4pPr>
              <a:defRPr>
                <a:latin typeface="HurmeGeometricSans2 Regular" panose="020B0500020000000000" pitchFamily="34" charset="0"/>
              </a:defRPr>
            </a:lvl4pPr>
            <a:lvl5pPr>
              <a:defRPr>
                <a:latin typeface="HurmeGeometricSans2 Regular" panose="020B0500020000000000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14EDC4D-A3AA-974E-90B4-79E8EA318195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280886" y="2296156"/>
            <a:ext cx="3447288" cy="3423923"/>
          </a:xfrm>
        </p:spPr>
        <p:txBody>
          <a:bodyPr/>
          <a:lstStyle>
            <a:lvl1pPr>
              <a:defRPr>
                <a:latin typeface="HurmeGeometricSans2 Regular" panose="020B0500020000000000" pitchFamily="34" charset="0"/>
              </a:defRPr>
            </a:lvl1pPr>
            <a:lvl2pPr>
              <a:defRPr>
                <a:latin typeface="HurmeGeometricSans2 Regular" panose="020B0500020000000000" pitchFamily="34" charset="0"/>
              </a:defRPr>
            </a:lvl2pPr>
            <a:lvl3pPr>
              <a:defRPr>
                <a:latin typeface="HurmeGeometricSans2 Regular" panose="020B0500020000000000" pitchFamily="34" charset="0"/>
              </a:defRPr>
            </a:lvl3pPr>
            <a:lvl4pPr>
              <a:defRPr>
                <a:latin typeface="HurmeGeometricSans2 Regular" panose="020B0500020000000000" pitchFamily="34" charset="0"/>
              </a:defRPr>
            </a:lvl4pPr>
            <a:lvl5pPr>
              <a:defRPr>
                <a:latin typeface="HurmeGeometricSans2 Regular" panose="020B0500020000000000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CDD5994-1272-9C46-9856-50C402EFE45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63827" y="1605280"/>
            <a:ext cx="3440661" cy="45720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81E43"/>
                </a:solidFill>
                <a:latin typeface="HurmeGeometricSans2 SemiBold" panose="020B0700020000000000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SUBHEADER</a:t>
            </a:r>
          </a:p>
        </p:txBody>
      </p:sp>
      <p:sp>
        <p:nvSpPr>
          <p:cNvPr id="8" name="Slide Number Placeholder 26">
            <a:extLst>
              <a:ext uri="{FF2B5EF4-FFF2-40B4-BE49-F238E27FC236}">
                <a16:creationId xmlns:a16="http://schemas.microsoft.com/office/drawing/2014/main" id="{57E0BCA6-F33E-074D-BD19-DB1C30FE81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9632" y="6332537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Hurme Geometric Sans 1" panose="020B0500020000000000" pitchFamily="34" charset="77"/>
              </a:defRPr>
            </a:lvl1pPr>
          </a:lstStyle>
          <a:p>
            <a:fld id="{69B7A3FB-3C99-1B49-9B35-EFE07A774FA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8794031-0F22-AB47-BE02-BB6FFB6512C2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369043" y="1605280"/>
            <a:ext cx="3440661" cy="45720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81E43"/>
                </a:solidFill>
                <a:latin typeface="HurmeGeometricSans2 SemiBold" panose="020B0700020000000000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SUBHEADER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F01119A-392A-F745-B845-1AA03F1FCE3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8274259" y="1605280"/>
            <a:ext cx="3440661" cy="45720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81E43"/>
                </a:solidFill>
                <a:latin typeface="HurmeGeometricSans2 SemiBold" panose="020B0700020000000000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SUBHEADER</a:t>
            </a:r>
          </a:p>
        </p:txBody>
      </p:sp>
    </p:spTree>
    <p:extLst>
      <p:ext uri="{BB962C8B-B14F-4D97-AF65-F5344CB8AC3E}">
        <p14:creationId xmlns:p14="http://schemas.microsoft.com/office/powerpoint/2010/main" val="1683137224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Third Two-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61835-5A44-D24A-BDA3-31083F0B1F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1"/>
            <a:ext cx="11270974" cy="914400"/>
          </a:xfrm>
        </p:spPr>
        <p:txBody>
          <a:bodyPr/>
          <a:lstStyle>
            <a:lvl1pPr>
              <a:defRPr>
                <a:latin typeface="HurmeGeometricSans2 Bold" panose="020B0800020000000000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96E54-A083-5649-AAFC-80E76B563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5280"/>
            <a:ext cx="3447288" cy="4114800"/>
          </a:xfrm>
        </p:spPr>
        <p:txBody>
          <a:bodyPr/>
          <a:lstStyle>
            <a:lvl1pPr>
              <a:defRPr>
                <a:latin typeface="HurmeGeometricSans2 Regular" panose="020B0500020000000000" pitchFamily="34" charset="0"/>
              </a:defRPr>
            </a:lvl1pPr>
            <a:lvl2pPr>
              <a:defRPr>
                <a:latin typeface="HurmeGeometricSans2 Regular" panose="020B0500020000000000" pitchFamily="34" charset="0"/>
              </a:defRPr>
            </a:lvl2pPr>
            <a:lvl3pPr>
              <a:defRPr>
                <a:latin typeface="HurmeGeometricSans2 Regular" panose="020B0500020000000000" pitchFamily="34" charset="0"/>
              </a:defRPr>
            </a:lvl3pPr>
            <a:lvl4pPr>
              <a:defRPr>
                <a:latin typeface="HurmeGeometricSans2 Regular" panose="020B0500020000000000" pitchFamily="34" charset="0"/>
              </a:defRPr>
            </a:lvl4pPr>
            <a:lvl5pPr>
              <a:defRPr>
                <a:latin typeface="HurmeGeometricSans2 Regular" panose="020B0500020000000000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F3AED9-7F3D-D942-A4E6-DF0FBC8547C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376398" y="1605280"/>
            <a:ext cx="7351776" cy="4114800"/>
          </a:xfrm>
        </p:spPr>
        <p:txBody>
          <a:bodyPr/>
          <a:lstStyle>
            <a:lvl1pPr>
              <a:defRPr>
                <a:latin typeface="HurmeGeometricSans2 Regular" panose="020B0500020000000000" pitchFamily="34" charset="0"/>
              </a:defRPr>
            </a:lvl1pPr>
            <a:lvl2pPr>
              <a:defRPr>
                <a:latin typeface="HurmeGeometricSans2 Regular" panose="020B0500020000000000" pitchFamily="34" charset="0"/>
              </a:defRPr>
            </a:lvl2pPr>
            <a:lvl3pPr>
              <a:defRPr>
                <a:latin typeface="HurmeGeometricSans2 Regular" panose="020B0500020000000000" pitchFamily="34" charset="0"/>
              </a:defRPr>
            </a:lvl3pPr>
            <a:lvl4pPr>
              <a:defRPr>
                <a:latin typeface="HurmeGeometricSans2 Regular" panose="020B0500020000000000" pitchFamily="34" charset="0"/>
              </a:defRPr>
            </a:lvl4pPr>
            <a:lvl5pPr>
              <a:defRPr>
                <a:latin typeface="HurmeGeometricSans2 Regular" panose="020B0500020000000000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26">
            <a:extLst>
              <a:ext uri="{FF2B5EF4-FFF2-40B4-BE49-F238E27FC236}">
                <a16:creationId xmlns:a16="http://schemas.microsoft.com/office/drawing/2014/main" id="{F08C3160-4418-1246-A9A7-B695EB9096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9632" y="6332537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Hurme Geometric Sans 1" panose="020B0500020000000000" pitchFamily="34" charset="77"/>
              </a:defRPr>
            </a:lvl1pPr>
          </a:lstStyle>
          <a:p>
            <a:fld id="{69B7A3FB-3C99-1B49-9B35-EFE07A774F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100563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Third Two-Third with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61835-5A44-D24A-BDA3-31083F0B1F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1"/>
            <a:ext cx="11270974" cy="914400"/>
          </a:xfrm>
        </p:spPr>
        <p:txBody>
          <a:bodyPr/>
          <a:lstStyle>
            <a:lvl1pPr>
              <a:defRPr>
                <a:latin typeface="HurmeGeometricSans2 Bold" panose="020B0800020000000000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96E54-A083-5649-AAFC-80E76B563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96158"/>
            <a:ext cx="3447288" cy="3423922"/>
          </a:xfrm>
        </p:spPr>
        <p:txBody>
          <a:bodyPr/>
          <a:lstStyle>
            <a:lvl1pPr>
              <a:defRPr>
                <a:latin typeface="HurmeGeometricSans2 Regular" panose="020B0500020000000000" pitchFamily="34" charset="0"/>
              </a:defRPr>
            </a:lvl1pPr>
            <a:lvl2pPr>
              <a:defRPr>
                <a:latin typeface="HurmeGeometricSans2 Regular" panose="020B0500020000000000" pitchFamily="34" charset="0"/>
              </a:defRPr>
            </a:lvl2pPr>
            <a:lvl3pPr>
              <a:defRPr>
                <a:latin typeface="HurmeGeometricSans2 Regular" panose="020B0500020000000000" pitchFamily="34" charset="0"/>
              </a:defRPr>
            </a:lvl3pPr>
            <a:lvl4pPr>
              <a:defRPr>
                <a:latin typeface="HurmeGeometricSans2 Regular" panose="020B0500020000000000" pitchFamily="34" charset="0"/>
              </a:defRPr>
            </a:lvl4pPr>
            <a:lvl5pPr>
              <a:defRPr>
                <a:latin typeface="HurmeGeometricSans2 Regular" panose="020B0500020000000000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F3AED9-7F3D-D942-A4E6-DF0FBC8547C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376398" y="2296158"/>
            <a:ext cx="7351776" cy="3423922"/>
          </a:xfrm>
        </p:spPr>
        <p:txBody>
          <a:bodyPr/>
          <a:lstStyle>
            <a:lvl1pPr>
              <a:defRPr>
                <a:latin typeface="HurmeGeometricSans2 Regular" panose="020B0500020000000000" pitchFamily="34" charset="0"/>
              </a:defRPr>
            </a:lvl1pPr>
            <a:lvl2pPr>
              <a:defRPr>
                <a:latin typeface="HurmeGeometricSans2 Regular" panose="020B0500020000000000" pitchFamily="34" charset="0"/>
              </a:defRPr>
            </a:lvl2pPr>
            <a:lvl3pPr>
              <a:defRPr>
                <a:latin typeface="HurmeGeometricSans2 Regular" panose="020B0500020000000000" pitchFamily="34" charset="0"/>
              </a:defRPr>
            </a:lvl3pPr>
            <a:lvl4pPr>
              <a:defRPr>
                <a:latin typeface="HurmeGeometricSans2 Regular" panose="020B0500020000000000" pitchFamily="34" charset="0"/>
              </a:defRPr>
            </a:lvl4pPr>
            <a:lvl5pPr>
              <a:defRPr>
                <a:latin typeface="HurmeGeometricSans2 Regular" panose="020B0500020000000000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26">
            <a:extLst>
              <a:ext uri="{FF2B5EF4-FFF2-40B4-BE49-F238E27FC236}">
                <a16:creationId xmlns:a16="http://schemas.microsoft.com/office/drawing/2014/main" id="{F08C3160-4418-1246-A9A7-B695EB9096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9632" y="6332537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Hurme Geometric Sans 1" panose="020B0500020000000000" pitchFamily="34" charset="77"/>
              </a:defRPr>
            </a:lvl1pPr>
          </a:lstStyle>
          <a:p>
            <a:fld id="{69B7A3FB-3C99-1B49-9B35-EFE07A774FA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A1106C6-8E71-CB4C-B2F0-4B808A37D137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63827" y="1605280"/>
            <a:ext cx="3440661" cy="45720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81E43"/>
                </a:solidFill>
                <a:latin typeface="HurmeGeometricSans2 SemiBold" panose="020B0700020000000000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SUBHEADER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E3593A1-E5F8-E34B-8B7A-60984A0C01D6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372356" y="1616891"/>
            <a:ext cx="7351776" cy="45720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81E43"/>
                </a:solidFill>
                <a:latin typeface="HurmeGeometricSans2 SemiBold" panose="020B0700020000000000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SUBHEADER</a:t>
            </a:r>
          </a:p>
        </p:txBody>
      </p:sp>
    </p:spTree>
    <p:extLst>
      <p:ext uri="{BB962C8B-B14F-4D97-AF65-F5344CB8AC3E}">
        <p14:creationId xmlns:p14="http://schemas.microsoft.com/office/powerpoint/2010/main" val="2888776758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with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61835-5A44-D24A-BDA3-31083F0B1F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1"/>
            <a:ext cx="11270974" cy="914400"/>
          </a:xfrm>
        </p:spPr>
        <p:txBody>
          <a:bodyPr/>
          <a:lstStyle>
            <a:lvl1pPr>
              <a:defRPr>
                <a:latin typeface="HurmeGeometricSans2 Bold" panose="020B0800020000000000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96E54-A083-5649-AAFC-80E76B563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96158"/>
            <a:ext cx="11270974" cy="3423922"/>
          </a:xfrm>
        </p:spPr>
        <p:txBody>
          <a:bodyPr/>
          <a:lstStyle>
            <a:lvl1pPr>
              <a:defRPr>
                <a:latin typeface="HurmeGeometricSans2 Regular" panose="020B0500020000000000" pitchFamily="34" charset="0"/>
              </a:defRPr>
            </a:lvl1pPr>
            <a:lvl2pPr>
              <a:defRPr>
                <a:latin typeface="HurmeGeometricSans2 Regular" panose="020B0500020000000000" pitchFamily="34" charset="0"/>
              </a:defRPr>
            </a:lvl2pPr>
            <a:lvl3pPr>
              <a:defRPr>
                <a:latin typeface="HurmeGeometricSans2 Regular" panose="020B0500020000000000" pitchFamily="34" charset="0"/>
              </a:defRPr>
            </a:lvl3pPr>
            <a:lvl4pPr>
              <a:defRPr>
                <a:latin typeface="HurmeGeometricSans2 Regular" panose="020B0500020000000000" pitchFamily="34" charset="0"/>
              </a:defRPr>
            </a:lvl4pPr>
            <a:lvl5pPr>
              <a:defRPr>
                <a:latin typeface="HurmeGeometricSans2 Regular" panose="020B0500020000000000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26">
            <a:extLst>
              <a:ext uri="{FF2B5EF4-FFF2-40B4-BE49-F238E27FC236}">
                <a16:creationId xmlns:a16="http://schemas.microsoft.com/office/drawing/2014/main" id="{1458646B-7276-5543-A342-C2446EF1E9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9632" y="6332537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Hurme Geometric Sans 1" panose="020B0500020000000000" pitchFamily="34" charset="77"/>
              </a:defRPr>
            </a:lvl1pPr>
          </a:lstStyle>
          <a:p>
            <a:fld id="{69B7A3FB-3C99-1B49-9B35-EFE07A774FA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79DE5D7-8E4B-5246-A8CF-3FABBCCF8DF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63826" y="1605280"/>
            <a:ext cx="11270973" cy="45720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81E43"/>
                </a:solidFill>
                <a:latin typeface="HurmeGeometricSans2 SemiBold" panose="020B0700020000000000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SUBHEADER</a:t>
            </a:r>
          </a:p>
        </p:txBody>
      </p:sp>
    </p:spTree>
    <p:extLst>
      <p:ext uri="{BB962C8B-B14F-4D97-AF65-F5344CB8AC3E}">
        <p14:creationId xmlns:p14="http://schemas.microsoft.com/office/powerpoint/2010/main" val="2213043208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E8580-67A7-1241-A092-ABF87F7573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1"/>
            <a:ext cx="11277600" cy="914400"/>
          </a:xfrm>
        </p:spPr>
        <p:txBody>
          <a:bodyPr/>
          <a:lstStyle>
            <a:lvl1pPr>
              <a:defRPr>
                <a:latin typeface="HurmeGeometricSans2 Bold" panose="020B0800020000000000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3DE118-3644-4041-9DAC-EC6C45EC80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5280"/>
            <a:ext cx="5405120" cy="4114800"/>
          </a:xfrm>
        </p:spPr>
        <p:txBody>
          <a:bodyPr/>
          <a:lstStyle>
            <a:lvl1pPr>
              <a:defRPr>
                <a:latin typeface="HurmeGeometricSans2 Regular" panose="020B0500020000000000" pitchFamily="34" charset="0"/>
              </a:defRPr>
            </a:lvl1pPr>
            <a:lvl2pPr>
              <a:defRPr>
                <a:latin typeface="HurmeGeometricSans2 Regular" panose="020B0500020000000000" pitchFamily="34" charset="0"/>
              </a:defRPr>
            </a:lvl2pPr>
            <a:lvl3pPr>
              <a:defRPr>
                <a:latin typeface="HurmeGeometricSans2 Regular" panose="020B0500020000000000" pitchFamily="34" charset="0"/>
              </a:defRPr>
            </a:lvl3pPr>
            <a:lvl4pPr>
              <a:defRPr>
                <a:latin typeface="HurmeGeometricSans2 Regular" panose="020B0500020000000000" pitchFamily="34" charset="0"/>
              </a:defRPr>
            </a:lvl4pPr>
            <a:lvl5pPr>
              <a:defRPr>
                <a:latin typeface="HurmeGeometricSans2 Regular" panose="020B0500020000000000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E0981B9-E71B-D34B-B155-134EBC9D10A8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329682" y="1605280"/>
            <a:ext cx="5405120" cy="4114800"/>
          </a:xfrm>
        </p:spPr>
        <p:txBody>
          <a:bodyPr/>
          <a:lstStyle>
            <a:lvl1pPr>
              <a:defRPr>
                <a:latin typeface="HurmeGeometricSans2 Regular" panose="020B0500020000000000" pitchFamily="34" charset="0"/>
              </a:defRPr>
            </a:lvl1pPr>
            <a:lvl2pPr>
              <a:defRPr>
                <a:latin typeface="HurmeGeometricSans2 Regular" panose="020B0500020000000000" pitchFamily="34" charset="0"/>
              </a:defRPr>
            </a:lvl2pPr>
            <a:lvl3pPr>
              <a:defRPr>
                <a:latin typeface="HurmeGeometricSans2 Regular" panose="020B0500020000000000" pitchFamily="34" charset="0"/>
              </a:defRPr>
            </a:lvl3pPr>
            <a:lvl4pPr>
              <a:defRPr>
                <a:latin typeface="HurmeGeometricSans2 Regular" panose="020B0500020000000000" pitchFamily="34" charset="0"/>
              </a:defRPr>
            </a:lvl4pPr>
            <a:lvl5pPr>
              <a:defRPr>
                <a:latin typeface="HurmeGeometricSans2 Regular" panose="020B0500020000000000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26">
            <a:extLst>
              <a:ext uri="{FF2B5EF4-FFF2-40B4-BE49-F238E27FC236}">
                <a16:creationId xmlns:a16="http://schemas.microsoft.com/office/drawing/2014/main" id="{3915B256-1C8F-E74D-9906-32196CCF8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9632" y="6332537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Hurme Geometric Sans 1" panose="020B0500020000000000" pitchFamily="34" charset="77"/>
              </a:defRPr>
            </a:lvl1pPr>
          </a:lstStyle>
          <a:p>
            <a:fld id="{69B7A3FB-3C99-1B49-9B35-EFE07A774F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8790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es with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E8580-67A7-1241-A092-ABF87F7573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1"/>
            <a:ext cx="11277600" cy="914400"/>
          </a:xfrm>
        </p:spPr>
        <p:txBody>
          <a:bodyPr/>
          <a:lstStyle>
            <a:lvl1pPr>
              <a:defRPr>
                <a:latin typeface="HurmeGeometricSans2 Bold" panose="020B0800020000000000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3DE118-3644-4041-9DAC-EC6C45EC80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296158"/>
            <a:ext cx="5405120" cy="3423922"/>
          </a:xfrm>
        </p:spPr>
        <p:txBody>
          <a:bodyPr/>
          <a:lstStyle>
            <a:lvl1pPr>
              <a:defRPr>
                <a:latin typeface="HurmeGeometricSans2 Regular" panose="020B0500020000000000" pitchFamily="34" charset="0"/>
              </a:defRPr>
            </a:lvl1pPr>
            <a:lvl2pPr>
              <a:defRPr>
                <a:latin typeface="HurmeGeometricSans2 Regular" panose="020B0500020000000000" pitchFamily="34" charset="0"/>
              </a:defRPr>
            </a:lvl2pPr>
            <a:lvl3pPr>
              <a:defRPr>
                <a:latin typeface="HurmeGeometricSans2 Regular" panose="020B0500020000000000" pitchFamily="34" charset="0"/>
              </a:defRPr>
            </a:lvl3pPr>
            <a:lvl4pPr>
              <a:defRPr>
                <a:latin typeface="HurmeGeometricSans2 Regular" panose="020B0500020000000000" pitchFamily="34" charset="0"/>
              </a:defRPr>
            </a:lvl4pPr>
            <a:lvl5pPr>
              <a:defRPr>
                <a:latin typeface="HurmeGeometricSans2 Regular" panose="020B0500020000000000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E0981B9-E71B-D34B-B155-134EBC9D10A8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329682" y="2296158"/>
            <a:ext cx="5405120" cy="3423922"/>
          </a:xfrm>
        </p:spPr>
        <p:txBody>
          <a:bodyPr/>
          <a:lstStyle>
            <a:lvl1pPr>
              <a:defRPr>
                <a:latin typeface="HurmeGeometricSans2 Regular" panose="020B0500020000000000" pitchFamily="34" charset="0"/>
              </a:defRPr>
            </a:lvl1pPr>
            <a:lvl2pPr>
              <a:defRPr>
                <a:latin typeface="HurmeGeometricSans2 Regular" panose="020B0500020000000000" pitchFamily="34" charset="0"/>
              </a:defRPr>
            </a:lvl2pPr>
            <a:lvl3pPr>
              <a:defRPr>
                <a:latin typeface="HurmeGeometricSans2 Regular" panose="020B0500020000000000" pitchFamily="34" charset="0"/>
              </a:defRPr>
            </a:lvl3pPr>
            <a:lvl4pPr>
              <a:defRPr>
                <a:latin typeface="HurmeGeometricSans2 Regular" panose="020B0500020000000000" pitchFamily="34" charset="0"/>
              </a:defRPr>
            </a:lvl4pPr>
            <a:lvl5pPr>
              <a:defRPr>
                <a:latin typeface="HurmeGeometricSans2 Regular" panose="020B0500020000000000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26">
            <a:extLst>
              <a:ext uri="{FF2B5EF4-FFF2-40B4-BE49-F238E27FC236}">
                <a16:creationId xmlns:a16="http://schemas.microsoft.com/office/drawing/2014/main" id="{3915B256-1C8F-E74D-9906-32196CCF8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9632" y="6332537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Hurme Geometric Sans 1" panose="020B0500020000000000" pitchFamily="34" charset="77"/>
              </a:defRPr>
            </a:lvl1pPr>
          </a:lstStyle>
          <a:p>
            <a:fld id="{69B7A3FB-3C99-1B49-9B35-EFE07A774FA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BF91A92-9A04-9447-ABBC-F2A53694ACCA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63827" y="1605280"/>
            <a:ext cx="5398493" cy="45720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81E43"/>
                </a:solidFill>
                <a:latin typeface="HurmeGeometricSans2 SemiBold" panose="020B0700020000000000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SUBHEADER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68BCF2E-DFD4-B346-A369-49748098B632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329680" y="1605280"/>
            <a:ext cx="5398493" cy="45720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81E43"/>
                </a:solidFill>
                <a:latin typeface="HurmeGeometricSans2 SemiBold" panose="020B0700020000000000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SUBHEADER</a:t>
            </a:r>
          </a:p>
        </p:txBody>
      </p:sp>
    </p:spTree>
    <p:extLst>
      <p:ext uri="{BB962C8B-B14F-4D97-AF65-F5344CB8AC3E}">
        <p14:creationId xmlns:p14="http://schemas.microsoft.com/office/powerpoint/2010/main" val="296500734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t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E8580-67A7-1241-A092-ABF87F7573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1"/>
            <a:ext cx="11277600" cy="914400"/>
          </a:xfrm>
        </p:spPr>
        <p:txBody>
          <a:bodyPr/>
          <a:lstStyle>
            <a:lvl1pPr>
              <a:defRPr>
                <a:latin typeface="HurmeGeometricSans2 Bold" panose="020B0800020000000000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3DE118-3644-4041-9DAC-EC6C45EC80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5280"/>
            <a:ext cx="2468880" cy="4114800"/>
          </a:xfrm>
        </p:spPr>
        <p:txBody>
          <a:bodyPr/>
          <a:lstStyle>
            <a:lvl1pPr>
              <a:defRPr>
                <a:latin typeface="HurmeGeometricSans2 Regular" panose="020B0500020000000000" pitchFamily="34" charset="0"/>
              </a:defRPr>
            </a:lvl1pPr>
            <a:lvl2pPr>
              <a:defRPr>
                <a:latin typeface="HurmeGeometricSans2 Regular" panose="020B0500020000000000" pitchFamily="34" charset="0"/>
              </a:defRPr>
            </a:lvl2pPr>
            <a:lvl3pPr>
              <a:defRPr>
                <a:latin typeface="HurmeGeometricSans2 Regular" panose="020B0500020000000000" pitchFamily="34" charset="0"/>
              </a:defRPr>
            </a:lvl3pPr>
            <a:lvl4pPr>
              <a:defRPr>
                <a:latin typeface="HurmeGeometricSans2 Regular" panose="020B0500020000000000" pitchFamily="34" charset="0"/>
              </a:defRPr>
            </a:lvl4pPr>
            <a:lvl5pPr>
              <a:defRPr>
                <a:latin typeface="HurmeGeometricSans2 Regular" panose="020B0500020000000000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D212D7E-7294-9D4E-B412-A682E83373CE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3393437" y="1605280"/>
            <a:ext cx="2468881" cy="4114800"/>
          </a:xfrm>
        </p:spPr>
        <p:txBody>
          <a:bodyPr/>
          <a:lstStyle>
            <a:lvl1pPr>
              <a:defRPr>
                <a:latin typeface="HurmeGeometricSans2 Regular" panose="020B0500020000000000" pitchFamily="34" charset="0"/>
              </a:defRPr>
            </a:lvl1pPr>
            <a:lvl2pPr>
              <a:defRPr>
                <a:latin typeface="HurmeGeometricSans2 Regular" panose="020B0500020000000000" pitchFamily="34" charset="0"/>
              </a:defRPr>
            </a:lvl2pPr>
            <a:lvl3pPr>
              <a:defRPr>
                <a:latin typeface="HurmeGeometricSans2 Regular" panose="020B0500020000000000" pitchFamily="34" charset="0"/>
              </a:defRPr>
            </a:lvl3pPr>
            <a:lvl4pPr>
              <a:defRPr>
                <a:latin typeface="HurmeGeometricSans2 Regular" panose="020B0500020000000000" pitchFamily="34" charset="0"/>
              </a:defRPr>
            </a:lvl4pPr>
            <a:lvl5pPr>
              <a:defRPr>
                <a:latin typeface="HurmeGeometricSans2 Regular" panose="020B0500020000000000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E952E9B-737F-7346-B668-10D9572D847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9265919" y="1605280"/>
            <a:ext cx="2468881" cy="4114800"/>
          </a:xfrm>
        </p:spPr>
        <p:txBody>
          <a:bodyPr/>
          <a:lstStyle>
            <a:lvl1pPr>
              <a:defRPr>
                <a:latin typeface="HurmeGeometricSans2 Regular" panose="020B0500020000000000" pitchFamily="34" charset="0"/>
              </a:defRPr>
            </a:lvl1pPr>
            <a:lvl2pPr>
              <a:defRPr>
                <a:latin typeface="HurmeGeometricSans2 Regular" panose="020B0500020000000000" pitchFamily="34" charset="0"/>
              </a:defRPr>
            </a:lvl2pPr>
            <a:lvl3pPr>
              <a:defRPr>
                <a:latin typeface="HurmeGeometricSans2 Regular" panose="020B0500020000000000" pitchFamily="34" charset="0"/>
              </a:defRPr>
            </a:lvl3pPr>
            <a:lvl4pPr>
              <a:defRPr>
                <a:latin typeface="HurmeGeometricSans2 Regular" panose="020B0500020000000000" pitchFamily="34" charset="0"/>
              </a:defRPr>
            </a:lvl4pPr>
            <a:lvl5pPr>
              <a:defRPr>
                <a:latin typeface="HurmeGeometricSans2 Regular" panose="020B0500020000000000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16F3C3E-7AF6-AF45-8EC6-4CD634F8BC5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329675" y="1605280"/>
            <a:ext cx="2468881" cy="4114800"/>
          </a:xfrm>
        </p:spPr>
        <p:txBody>
          <a:bodyPr/>
          <a:lstStyle>
            <a:lvl1pPr>
              <a:defRPr>
                <a:latin typeface="HurmeGeometricSans2 Regular" panose="020B0500020000000000" pitchFamily="34" charset="0"/>
              </a:defRPr>
            </a:lvl1pPr>
            <a:lvl2pPr>
              <a:defRPr>
                <a:latin typeface="HurmeGeometricSans2 Regular" panose="020B0500020000000000" pitchFamily="34" charset="0"/>
              </a:defRPr>
            </a:lvl2pPr>
            <a:lvl3pPr>
              <a:defRPr>
                <a:latin typeface="HurmeGeometricSans2 Regular" panose="020B0500020000000000" pitchFamily="34" charset="0"/>
              </a:defRPr>
            </a:lvl3pPr>
            <a:lvl4pPr>
              <a:defRPr>
                <a:latin typeface="HurmeGeometricSans2 Regular" panose="020B0500020000000000" pitchFamily="34" charset="0"/>
              </a:defRPr>
            </a:lvl4pPr>
            <a:lvl5pPr>
              <a:defRPr>
                <a:latin typeface="HurmeGeometricSans2 Regular" panose="020B0500020000000000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26">
            <a:extLst>
              <a:ext uri="{FF2B5EF4-FFF2-40B4-BE49-F238E27FC236}">
                <a16:creationId xmlns:a16="http://schemas.microsoft.com/office/drawing/2014/main" id="{541245FB-D45F-674B-BBAB-DD3A3720AC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9632" y="6332537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Hurme Geometric Sans 1" panose="020B0500020000000000" pitchFamily="34" charset="77"/>
              </a:defRPr>
            </a:lvl1pPr>
          </a:lstStyle>
          <a:p>
            <a:fld id="{69B7A3FB-3C99-1B49-9B35-EFE07A774F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35144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urt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E8580-67A7-1241-A092-ABF87F7573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1"/>
            <a:ext cx="11277600" cy="914400"/>
          </a:xfrm>
        </p:spPr>
        <p:txBody>
          <a:bodyPr/>
          <a:lstStyle>
            <a:lvl1pPr>
              <a:defRPr>
                <a:latin typeface="HurmeGeometricSans2 Bold" panose="020B0800020000000000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3DE118-3644-4041-9DAC-EC6C45EC80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296156"/>
            <a:ext cx="2468880" cy="3423923"/>
          </a:xfrm>
        </p:spPr>
        <p:txBody>
          <a:bodyPr/>
          <a:lstStyle>
            <a:lvl1pPr>
              <a:defRPr>
                <a:latin typeface="HurmeGeometricSans2 Regular" panose="020B0500020000000000" pitchFamily="34" charset="0"/>
              </a:defRPr>
            </a:lvl1pPr>
            <a:lvl2pPr>
              <a:defRPr>
                <a:latin typeface="HurmeGeometricSans2 Regular" panose="020B0500020000000000" pitchFamily="34" charset="0"/>
              </a:defRPr>
            </a:lvl2pPr>
            <a:lvl3pPr>
              <a:defRPr>
                <a:latin typeface="HurmeGeometricSans2 Regular" panose="020B0500020000000000" pitchFamily="34" charset="0"/>
              </a:defRPr>
            </a:lvl3pPr>
            <a:lvl4pPr>
              <a:defRPr>
                <a:latin typeface="HurmeGeometricSans2 Regular" panose="020B0500020000000000" pitchFamily="34" charset="0"/>
              </a:defRPr>
            </a:lvl4pPr>
            <a:lvl5pPr>
              <a:defRPr>
                <a:latin typeface="HurmeGeometricSans2 Regular" panose="020B0500020000000000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D212D7E-7294-9D4E-B412-A682E83373CE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3393437" y="2296156"/>
            <a:ext cx="2468881" cy="3423923"/>
          </a:xfrm>
        </p:spPr>
        <p:txBody>
          <a:bodyPr/>
          <a:lstStyle>
            <a:lvl1pPr>
              <a:defRPr>
                <a:latin typeface="HurmeGeometricSans2 Regular" panose="020B0500020000000000" pitchFamily="34" charset="0"/>
              </a:defRPr>
            </a:lvl1pPr>
            <a:lvl2pPr>
              <a:defRPr>
                <a:latin typeface="HurmeGeometricSans2 Regular" panose="020B0500020000000000" pitchFamily="34" charset="0"/>
              </a:defRPr>
            </a:lvl2pPr>
            <a:lvl3pPr>
              <a:defRPr>
                <a:latin typeface="HurmeGeometricSans2 Regular" panose="020B0500020000000000" pitchFamily="34" charset="0"/>
              </a:defRPr>
            </a:lvl3pPr>
            <a:lvl4pPr>
              <a:defRPr>
                <a:latin typeface="HurmeGeometricSans2 Regular" panose="020B0500020000000000" pitchFamily="34" charset="0"/>
              </a:defRPr>
            </a:lvl4pPr>
            <a:lvl5pPr>
              <a:defRPr>
                <a:latin typeface="HurmeGeometricSans2 Regular" panose="020B0500020000000000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E952E9B-737F-7346-B668-10D9572D847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9265919" y="2296156"/>
            <a:ext cx="2468881" cy="3423923"/>
          </a:xfrm>
        </p:spPr>
        <p:txBody>
          <a:bodyPr/>
          <a:lstStyle>
            <a:lvl1pPr>
              <a:defRPr>
                <a:latin typeface="HurmeGeometricSans2 Regular" panose="020B0500020000000000" pitchFamily="34" charset="0"/>
              </a:defRPr>
            </a:lvl1pPr>
            <a:lvl2pPr>
              <a:defRPr>
                <a:latin typeface="HurmeGeometricSans2 Regular" panose="020B0500020000000000" pitchFamily="34" charset="0"/>
              </a:defRPr>
            </a:lvl2pPr>
            <a:lvl3pPr>
              <a:defRPr>
                <a:latin typeface="HurmeGeometricSans2 Regular" panose="020B0500020000000000" pitchFamily="34" charset="0"/>
              </a:defRPr>
            </a:lvl3pPr>
            <a:lvl4pPr>
              <a:defRPr>
                <a:latin typeface="HurmeGeometricSans2 Regular" panose="020B0500020000000000" pitchFamily="34" charset="0"/>
              </a:defRPr>
            </a:lvl4pPr>
            <a:lvl5pPr>
              <a:defRPr>
                <a:latin typeface="HurmeGeometricSans2 Regular" panose="020B0500020000000000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16F3C3E-7AF6-AF45-8EC6-4CD634F8BC5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329675" y="2296156"/>
            <a:ext cx="2468881" cy="3423923"/>
          </a:xfrm>
        </p:spPr>
        <p:txBody>
          <a:bodyPr/>
          <a:lstStyle>
            <a:lvl1pPr>
              <a:defRPr>
                <a:latin typeface="HurmeGeometricSans2 Regular" panose="020B0500020000000000" pitchFamily="34" charset="0"/>
              </a:defRPr>
            </a:lvl1pPr>
            <a:lvl2pPr>
              <a:defRPr>
                <a:latin typeface="HurmeGeometricSans2 Regular" panose="020B0500020000000000" pitchFamily="34" charset="0"/>
              </a:defRPr>
            </a:lvl2pPr>
            <a:lvl3pPr>
              <a:defRPr>
                <a:latin typeface="HurmeGeometricSans2 Regular" panose="020B0500020000000000" pitchFamily="34" charset="0"/>
              </a:defRPr>
            </a:lvl3pPr>
            <a:lvl4pPr>
              <a:defRPr>
                <a:latin typeface="HurmeGeometricSans2 Regular" panose="020B0500020000000000" pitchFamily="34" charset="0"/>
              </a:defRPr>
            </a:lvl4pPr>
            <a:lvl5pPr>
              <a:defRPr>
                <a:latin typeface="HurmeGeometricSans2 Regular" panose="020B0500020000000000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26">
            <a:extLst>
              <a:ext uri="{FF2B5EF4-FFF2-40B4-BE49-F238E27FC236}">
                <a16:creationId xmlns:a16="http://schemas.microsoft.com/office/drawing/2014/main" id="{541245FB-D45F-674B-BBAB-DD3A3720AC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9632" y="6332537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Hurme Geometric Sans 1" panose="020B0500020000000000" pitchFamily="34" charset="77"/>
              </a:defRPr>
            </a:lvl1pPr>
          </a:lstStyle>
          <a:p>
            <a:fld id="{69B7A3FB-3C99-1B49-9B35-EFE07A774FA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382DD9B-6A00-3443-AF77-C09B76E7160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463827" y="1605280"/>
            <a:ext cx="5398491" cy="45720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81E43"/>
                </a:solidFill>
                <a:latin typeface="HurmeGeometricSans2 SemiBold" panose="020B0700020000000000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SUBHEADER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D101A0-F1AB-5147-9A80-67DB7583446F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6329675" y="1605280"/>
            <a:ext cx="5569183" cy="45720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81E43"/>
                </a:solidFill>
                <a:latin typeface="HurmeGeometricSans2 SemiBold" panose="020B0700020000000000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SUBHEADER</a:t>
            </a:r>
          </a:p>
        </p:txBody>
      </p:sp>
    </p:spTree>
    <p:extLst>
      <p:ext uri="{BB962C8B-B14F-4D97-AF65-F5344CB8AC3E}">
        <p14:creationId xmlns:p14="http://schemas.microsoft.com/office/powerpoint/2010/main" val="282079546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30FD524-65D7-A143-AD7A-9799AF3DC05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7200" y="1605280"/>
            <a:ext cx="7351776" cy="4114800"/>
          </a:xfrm>
        </p:spPr>
        <p:txBody>
          <a:bodyPr/>
          <a:lstStyle>
            <a:lvl1pPr>
              <a:defRPr>
                <a:latin typeface="HurmeGeometricSans2 Regular" panose="020B0500020000000000" pitchFamily="34" charset="0"/>
              </a:defRPr>
            </a:lvl1pPr>
            <a:lvl2pPr>
              <a:defRPr>
                <a:latin typeface="HurmeGeometricSans2 Regular" panose="020B0500020000000000" pitchFamily="34" charset="0"/>
              </a:defRPr>
            </a:lvl2pPr>
            <a:lvl3pPr>
              <a:defRPr>
                <a:latin typeface="HurmeGeometricSans2 Regular" panose="020B0500020000000000" pitchFamily="34" charset="0"/>
              </a:defRPr>
            </a:lvl3pPr>
            <a:lvl4pPr>
              <a:defRPr>
                <a:latin typeface="HurmeGeometricSans2 Regular" panose="020B0500020000000000" pitchFamily="34" charset="0"/>
              </a:defRPr>
            </a:lvl4pPr>
            <a:lvl5pPr>
              <a:defRPr>
                <a:latin typeface="HurmeGeometricSans2 Regular" panose="020B0500020000000000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A61835-5A44-D24A-BDA3-31083F0B1F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1"/>
            <a:ext cx="7351776" cy="914400"/>
          </a:xfrm>
        </p:spPr>
        <p:txBody>
          <a:bodyPr/>
          <a:lstStyle>
            <a:lvl1pPr>
              <a:defRPr>
                <a:latin typeface="HurmeGeometricSans2 Bold" panose="020B0800020000000000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Slide Number Placeholder 26">
            <a:extLst>
              <a:ext uri="{FF2B5EF4-FFF2-40B4-BE49-F238E27FC236}">
                <a16:creationId xmlns:a16="http://schemas.microsoft.com/office/drawing/2014/main" id="{1458646B-7276-5543-A342-C2446EF1E9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9632" y="6332537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Hurme Geometric Sans 1" panose="020B0500020000000000" pitchFamily="34" charset="77"/>
              </a:defRPr>
            </a:lvl1pPr>
          </a:lstStyle>
          <a:p>
            <a:fld id="{69B7A3FB-3C99-1B49-9B35-EFE07A774F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17350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Thirds with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61835-5A44-D24A-BDA3-31083F0B1F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1"/>
            <a:ext cx="7345149" cy="914400"/>
          </a:xfrm>
        </p:spPr>
        <p:txBody>
          <a:bodyPr/>
          <a:lstStyle>
            <a:lvl1pPr>
              <a:defRPr>
                <a:latin typeface="HurmeGeometricSans2 Bold" panose="020B0800020000000000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5" name="Slide Number Placeholder 26">
            <a:extLst>
              <a:ext uri="{FF2B5EF4-FFF2-40B4-BE49-F238E27FC236}">
                <a16:creationId xmlns:a16="http://schemas.microsoft.com/office/drawing/2014/main" id="{1458646B-7276-5543-A342-C2446EF1E9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9632" y="6332537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Hurme Geometric Sans 1" panose="020B0500020000000000" pitchFamily="34" charset="77"/>
              </a:defRPr>
            </a:lvl1pPr>
          </a:lstStyle>
          <a:p>
            <a:fld id="{69B7A3FB-3C99-1B49-9B35-EFE07A774FA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30FD524-65D7-A143-AD7A-9799AF3DC05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7200" y="2296158"/>
            <a:ext cx="7351776" cy="3423922"/>
          </a:xfrm>
        </p:spPr>
        <p:txBody>
          <a:bodyPr/>
          <a:lstStyle>
            <a:lvl1pPr>
              <a:defRPr>
                <a:latin typeface="HurmeGeometricSans2 Regular" panose="020B0500020000000000" pitchFamily="34" charset="0"/>
              </a:defRPr>
            </a:lvl1pPr>
            <a:lvl2pPr>
              <a:defRPr>
                <a:latin typeface="HurmeGeometricSans2 Regular" panose="020B0500020000000000" pitchFamily="34" charset="0"/>
              </a:defRPr>
            </a:lvl2pPr>
            <a:lvl3pPr>
              <a:defRPr>
                <a:latin typeface="HurmeGeometricSans2 Regular" panose="020B0500020000000000" pitchFamily="34" charset="0"/>
              </a:defRPr>
            </a:lvl3pPr>
            <a:lvl4pPr>
              <a:defRPr>
                <a:latin typeface="HurmeGeometricSans2 Regular" panose="020B0500020000000000" pitchFamily="34" charset="0"/>
              </a:defRPr>
            </a:lvl4pPr>
            <a:lvl5pPr>
              <a:defRPr>
                <a:latin typeface="HurmeGeometricSans2 Regular" panose="020B0500020000000000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17F3A97-5573-7845-881F-DB05E310DBDD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63826" y="1605280"/>
            <a:ext cx="7345149" cy="457200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81E43"/>
                </a:solidFill>
                <a:latin typeface="HurmeGeometricSans2 SemiBold" panose="020B0700020000000000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SUBHEADER</a:t>
            </a:r>
          </a:p>
        </p:txBody>
      </p:sp>
    </p:spTree>
    <p:extLst>
      <p:ext uri="{BB962C8B-B14F-4D97-AF65-F5344CB8AC3E}">
        <p14:creationId xmlns:p14="http://schemas.microsoft.com/office/powerpoint/2010/main" val="151374007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-Thirds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61835-5A44-D24A-BDA3-31083F0B1F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1"/>
            <a:ext cx="7351776" cy="914400"/>
          </a:xfrm>
        </p:spPr>
        <p:txBody>
          <a:bodyPr/>
          <a:lstStyle>
            <a:lvl1pPr>
              <a:defRPr>
                <a:latin typeface="HurmeGeometricSans2 Bold" panose="020B0800020000000000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96E54-A083-5649-AAFC-80E76B563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5280"/>
            <a:ext cx="7351776" cy="4114800"/>
          </a:xfrm>
        </p:spPr>
        <p:txBody>
          <a:bodyPr/>
          <a:lstStyle>
            <a:lvl1pPr>
              <a:defRPr>
                <a:latin typeface="HurmeGeometricSans2 Regular" panose="020B0500020000000000" pitchFamily="34" charset="0"/>
              </a:defRPr>
            </a:lvl1pPr>
            <a:lvl2pPr>
              <a:defRPr>
                <a:latin typeface="HurmeGeometricSans2 Regular" panose="020B0500020000000000" pitchFamily="34" charset="0"/>
              </a:defRPr>
            </a:lvl2pPr>
            <a:lvl3pPr>
              <a:defRPr>
                <a:latin typeface="HurmeGeometricSans2 Regular" panose="020B0500020000000000" pitchFamily="34" charset="0"/>
              </a:defRPr>
            </a:lvl3pPr>
            <a:lvl4pPr>
              <a:defRPr>
                <a:latin typeface="HurmeGeometricSans2 Regular" panose="020B0500020000000000" pitchFamily="34" charset="0"/>
              </a:defRPr>
            </a:lvl4pPr>
            <a:lvl5pPr>
              <a:defRPr>
                <a:latin typeface="HurmeGeometricSans2 Regular" panose="020B0500020000000000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26">
            <a:extLst>
              <a:ext uri="{FF2B5EF4-FFF2-40B4-BE49-F238E27FC236}">
                <a16:creationId xmlns:a16="http://schemas.microsoft.com/office/drawing/2014/main" id="{1458646B-7276-5543-A342-C2446EF1E9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49632" y="6332537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Hurme Geometric Sans 1" panose="020B0500020000000000" pitchFamily="34" charset="77"/>
              </a:defRPr>
            </a:lvl1pPr>
          </a:lstStyle>
          <a:p>
            <a:fld id="{69B7A3FB-3C99-1B49-9B35-EFE07A774F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87864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18A57A-54DE-E642-AB7D-50CB2D65F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270974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HEADER / SUBHEADER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A28CB8-B782-5D41-94F4-1D3560F0BF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371601"/>
            <a:ext cx="11270974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70B39B0-0C15-9442-A53E-3DD212AC1D44}"/>
              </a:ext>
            </a:extLst>
          </p:cNvPr>
          <p:cNvSpPr/>
          <p:nvPr userDrawn="1"/>
        </p:nvSpPr>
        <p:spPr>
          <a:xfrm>
            <a:off x="0" y="6216072"/>
            <a:ext cx="12192000" cy="641927"/>
          </a:xfrm>
          <a:prstGeom prst="rect">
            <a:avLst/>
          </a:prstGeom>
          <a:solidFill>
            <a:srgbClr val="2736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Hurme Geometric Sans 1" panose="020B0500020000000000" pitchFamily="34" charset="77"/>
            </a:endParaRPr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45F716FB-7276-1C42-A11F-63E81DDBFF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3983" y="6366163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Hurme Geometric Sans 1" panose="020B0500020000000000" pitchFamily="34" charset="77"/>
              </a:defRPr>
            </a:lvl1pPr>
          </a:lstStyle>
          <a:p>
            <a:fld id="{69B7A3FB-3C99-1B49-9B35-EFE07A774FA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0C1C7E-C3F4-4942-A4C2-504007C87FDF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290945" y="6446983"/>
            <a:ext cx="2358718" cy="176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240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59" r:id="rId2"/>
    <p:sldLayoutId id="2147483652" r:id="rId3"/>
    <p:sldLayoutId id="2147483685" r:id="rId4"/>
    <p:sldLayoutId id="2147483665" r:id="rId5"/>
    <p:sldLayoutId id="2147483683" r:id="rId6"/>
    <p:sldLayoutId id="2147483687" r:id="rId7"/>
    <p:sldLayoutId id="2147483681" r:id="rId8"/>
    <p:sldLayoutId id="2147483679" r:id="rId9"/>
    <p:sldLayoutId id="2147483663" r:id="rId10"/>
    <p:sldLayoutId id="2147483664" r:id="rId11"/>
    <p:sldLayoutId id="2147483662" r:id="rId12"/>
    <p:sldLayoutId id="2147483682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i="0" kern="1200">
          <a:solidFill>
            <a:srgbClr val="273656"/>
          </a:solidFill>
          <a:latin typeface="HurmeGeometricSans2 Bold" panose="020B0800020000000000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HurmeGeometricSans2 Regular" panose="020B0500020000000000" pitchFamily="34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HurmeGeometricSans2 Regular" panose="020B0500020000000000" pitchFamily="34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HurmeGeometricSans2 Regular" panose="020B0500020000000000" pitchFamily="34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HurmeGeometricSans2 Regular" panose="020B0500020000000000" pitchFamily="34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HurmeGeometricSans2 Regular" panose="020B0500020000000000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2736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erson kicking a football ball&#10;&#10;Description automatically generated with medium confidence">
            <a:extLst>
              <a:ext uri="{FF2B5EF4-FFF2-40B4-BE49-F238E27FC236}">
                <a16:creationId xmlns:a16="http://schemas.microsoft.com/office/drawing/2014/main" id="{A633152E-E885-0133-13C9-EEA06B28B4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418" b="810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DF3337FC-D7F3-4445-A4DC-8431B394ECE5}"/>
              </a:ext>
            </a:extLst>
          </p:cNvPr>
          <p:cNvSpPr txBox="1">
            <a:spLocks/>
          </p:cNvSpPr>
          <p:nvPr/>
        </p:nvSpPr>
        <p:spPr>
          <a:xfrm>
            <a:off x="4221229" y="1752788"/>
            <a:ext cx="7277079" cy="26912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8800" b="1" i="0" kern="1200" spc="0">
                <a:solidFill>
                  <a:schemeClr val="bg1"/>
                </a:solidFill>
                <a:latin typeface="HurmeGeometricSans2 Bold" panose="020B0800020000000000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</a:pPr>
            <a:r>
              <a:rPr lang="en-US" sz="6000">
                <a:latin typeface="Hurme Geometric Sans 1"/>
              </a:rPr>
              <a:t>Idaho ODP </a:t>
            </a:r>
            <a:endParaRPr lang="en-US"/>
          </a:p>
          <a:p>
            <a:pPr>
              <a:lnSpc>
                <a:spcPct val="75000"/>
              </a:lnSpc>
            </a:pPr>
            <a:r>
              <a:rPr lang="en-US" sz="6000">
                <a:latin typeface="Hurme Geometric Sans 1"/>
              </a:rPr>
              <a:t>Town Hall</a:t>
            </a:r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90C3DE3-943A-E3EB-749A-5F7C563261B9}"/>
              </a:ext>
            </a:extLst>
          </p:cNvPr>
          <p:cNvSpPr txBox="1">
            <a:spLocks/>
          </p:cNvSpPr>
          <p:nvPr/>
        </p:nvSpPr>
        <p:spPr>
          <a:xfrm>
            <a:off x="341669" y="4508540"/>
            <a:ext cx="11502032" cy="6450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8800" b="1" i="0" kern="1200" spc="0">
                <a:solidFill>
                  <a:schemeClr val="bg1"/>
                </a:solidFill>
                <a:latin typeface="HurmeGeometricSans2 Bold" panose="020B0800020000000000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3000">
                <a:latin typeface="Hurme Geometric Sans 1" panose="020B0500020000000000" pitchFamily="34" charset="77"/>
              </a:rPr>
              <a:t>#WEAREYOUTHSOCCER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D38E830-DFCF-9FDC-FB67-A77ED39ACD41}"/>
              </a:ext>
            </a:extLst>
          </p:cNvPr>
          <p:cNvCxnSpPr>
            <a:cxnSpLocks/>
          </p:cNvCxnSpPr>
          <p:nvPr/>
        </p:nvCxnSpPr>
        <p:spPr>
          <a:xfrm>
            <a:off x="3906982" y="1921164"/>
            <a:ext cx="0" cy="210023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45F55118-24B9-A83A-AD87-42B909558B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1216" y="1921164"/>
            <a:ext cx="1616065" cy="2100230"/>
          </a:xfrm>
          <a:prstGeom prst="rect">
            <a:avLst/>
          </a:prstGeom>
        </p:spPr>
      </p:pic>
      <p:pic>
        <p:nvPicPr>
          <p:cNvPr id="2" name="Picture 1" descr="A logo for a football team&#10;&#10;AI-generated content may be incorrect.">
            <a:extLst>
              <a:ext uri="{FF2B5EF4-FFF2-40B4-BE49-F238E27FC236}">
                <a16:creationId xmlns:a16="http://schemas.microsoft.com/office/drawing/2014/main" id="{40D80810-0DC1-EA23-11B4-7D16A8D821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7901" y="111854"/>
            <a:ext cx="1838587" cy="1810624"/>
          </a:xfrm>
          <a:prstGeom prst="rect">
            <a:avLst/>
          </a:prstGeom>
        </p:spPr>
      </p:pic>
      <p:pic>
        <p:nvPicPr>
          <p:cNvPr id="3" name="Picture 2" descr="A red white and blue logo&#10;&#10;AI-generated content may be incorrect.">
            <a:extLst>
              <a:ext uri="{FF2B5EF4-FFF2-40B4-BE49-F238E27FC236}">
                <a16:creationId xmlns:a16="http://schemas.microsoft.com/office/drawing/2014/main" id="{B2ECDD33-43CB-B269-FC9D-DC74B34B70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3629" y="265652"/>
            <a:ext cx="1259223" cy="148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389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7B623-3165-AAB6-05C7-1B18C209A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erson playing football&#10;&#10;Description automatically generated with low confidence">
            <a:extLst>
              <a:ext uri="{FF2B5EF4-FFF2-40B4-BE49-F238E27FC236}">
                <a16:creationId xmlns:a16="http://schemas.microsoft.com/office/drawing/2014/main" id="{725324FB-C3FB-5EFD-2902-1C58EA3D22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41142" t="6094" r="24937" b="12267"/>
          <a:stretch/>
        </p:blipFill>
        <p:spPr>
          <a:xfrm>
            <a:off x="8313356" y="0"/>
            <a:ext cx="3878643" cy="6227064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01DDF19F-180A-AD8C-8582-15922BE47537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" r="-844" b="9199"/>
          <a:stretch/>
        </p:blipFill>
        <p:spPr>
          <a:xfrm>
            <a:off x="8313357" y="0"/>
            <a:ext cx="2913620" cy="6227064"/>
          </a:xfrm>
          <a:prstGeom prst="rect">
            <a:avLst/>
          </a:prstGeom>
        </p:spPr>
      </p:pic>
      <p:sp>
        <p:nvSpPr>
          <p:cNvPr id="67" name="Rectangle 66">
            <a:extLst>
              <a:ext uri="{FF2B5EF4-FFF2-40B4-BE49-F238E27FC236}">
                <a16:creationId xmlns:a16="http://schemas.microsoft.com/office/drawing/2014/main" id="{68244304-BFE6-3853-7DD3-4FB398A9168E}"/>
              </a:ext>
            </a:extLst>
          </p:cNvPr>
          <p:cNvSpPr/>
          <p:nvPr/>
        </p:nvSpPr>
        <p:spPr>
          <a:xfrm>
            <a:off x="0" y="0"/>
            <a:ext cx="9049087" cy="6227064"/>
          </a:xfrm>
          <a:custGeom>
            <a:avLst/>
            <a:gdLst>
              <a:gd name="connsiteX0" fmla="*/ 0 w 9049087"/>
              <a:gd name="connsiteY0" fmla="*/ 0 h 6227064"/>
              <a:gd name="connsiteX1" fmla="*/ 9049087 w 9049087"/>
              <a:gd name="connsiteY1" fmla="*/ 0 h 6227064"/>
              <a:gd name="connsiteX2" fmla="*/ 9049087 w 9049087"/>
              <a:gd name="connsiteY2" fmla="*/ 6227064 h 6227064"/>
              <a:gd name="connsiteX3" fmla="*/ 0 w 9049087"/>
              <a:gd name="connsiteY3" fmla="*/ 6227064 h 6227064"/>
              <a:gd name="connsiteX4" fmla="*/ 0 w 9049087"/>
              <a:gd name="connsiteY4" fmla="*/ 0 h 6227064"/>
              <a:gd name="connsiteX0" fmla="*/ 0 w 9049087"/>
              <a:gd name="connsiteY0" fmla="*/ 0 h 6227064"/>
              <a:gd name="connsiteX1" fmla="*/ 9049087 w 9049087"/>
              <a:gd name="connsiteY1" fmla="*/ 0 h 6227064"/>
              <a:gd name="connsiteX2" fmla="*/ 8559854 w 9049087"/>
              <a:gd name="connsiteY2" fmla="*/ 6227064 h 6227064"/>
              <a:gd name="connsiteX3" fmla="*/ 0 w 9049087"/>
              <a:gd name="connsiteY3" fmla="*/ 6227064 h 6227064"/>
              <a:gd name="connsiteX4" fmla="*/ 0 w 9049087"/>
              <a:gd name="connsiteY4" fmla="*/ 0 h 6227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49087" h="6227064">
                <a:moveTo>
                  <a:pt x="0" y="0"/>
                </a:moveTo>
                <a:lnTo>
                  <a:pt x="9049087" y="0"/>
                </a:lnTo>
                <a:lnTo>
                  <a:pt x="8559854" y="6227064"/>
                </a:lnTo>
                <a:lnTo>
                  <a:pt x="0" y="622706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346FFEC9-8167-A2FF-77A5-C9327FAA2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323" y="805516"/>
            <a:ext cx="6006251" cy="914400"/>
          </a:xfrm>
        </p:spPr>
        <p:txBody>
          <a:bodyPr>
            <a:normAutofit/>
          </a:bodyPr>
          <a:lstStyle/>
          <a:p>
            <a:r>
              <a:rPr lang="en-US" sz="3600">
                <a:latin typeface="Hurme Geometric Sans 1"/>
              </a:rPr>
              <a:t>ODP Senior Team Schedule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0B6A8D-74E1-5772-195F-C5BEDB0199DE}"/>
              </a:ext>
            </a:extLst>
          </p:cNvPr>
          <p:cNvSpPr txBox="1">
            <a:spLocks/>
          </p:cNvSpPr>
          <p:nvPr/>
        </p:nvSpPr>
        <p:spPr>
          <a:xfrm>
            <a:off x="540324" y="1473436"/>
            <a:ext cx="8380319" cy="44852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273656"/>
                </a:solidFill>
                <a:latin typeface="HurmeGeometricSans2 Bold" panose="020B0800020000000000" pitchFamily="34" charset="0"/>
                <a:ea typeface="+mj-ea"/>
                <a:cs typeface="+mj-cs"/>
              </a:defRPr>
            </a:lvl1pPr>
          </a:lstStyle>
          <a:p>
            <a:pPr marL="342900" indent="-342900">
              <a:buFont typeface="Arial"/>
              <a:buChar char="•"/>
            </a:pPr>
            <a:r>
              <a:rPr lang="en-US" sz="2000" b="0">
                <a:solidFill>
                  <a:srgbClr val="000000"/>
                </a:solidFill>
                <a:latin typeface="HurmeGeometricSans2 Bold"/>
              </a:rPr>
              <a:t>Statewide Player Pool for 08/09 Boys and 08/09 Girls</a:t>
            </a:r>
          </a:p>
          <a:p>
            <a:pPr marL="342900" indent="-342900">
              <a:buFont typeface="Arial"/>
              <a:buChar char="•"/>
            </a:pPr>
            <a:r>
              <a:rPr lang="en-US" sz="2000" b="0">
                <a:solidFill>
                  <a:srgbClr val="000000"/>
                </a:solidFill>
                <a:latin typeface="HurmeGeometricSans2 Bold"/>
              </a:rPr>
              <a:t>Monthly Trainings</a:t>
            </a:r>
            <a:endParaRPr lang="en-US" sz="2000" b="0">
              <a:solidFill>
                <a:srgbClr val="000000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US" sz="2000" b="0">
                <a:solidFill>
                  <a:srgbClr val="000000"/>
                </a:solidFill>
                <a:latin typeface="HurmeGeometricSans2 Bold"/>
              </a:rPr>
              <a:t>Two Tournament Showcase Events</a:t>
            </a:r>
            <a:endParaRPr lang="en-US" sz="2000" b="0">
              <a:solidFill>
                <a:srgbClr val="000000"/>
              </a:solidFill>
            </a:endParaRPr>
          </a:p>
          <a:p>
            <a:pPr marL="800100" lvl="1" indent="-342900">
              <a:lnSpc>
                <a:spcPct val="90000"/>
              </a:lnSpc>
              <a:spcBef>
                <a:spcPct val="0"/>
              </a:spcBef>
              <a:buFont typeface="Courier New"/>
              <a:buChar char="o"/>
            </a:pPr>
            <a:r>
              <a:rPr lang="en-US" sz="1600">
                <a:solidFill>
                  <a:srgbClr val="000000"/>
                </a:solidFill>
                <a:latin typeface="HurmeGeometricSans2 Bold"/>
              </a:rPr>
              <a:t>Mayors Cup: February 2027</a:t>
            </a:r>
            <a:endParaRPr lang="en-US" sz="1600" b="0">
              <a:solidFill>
                <a:srgbClr val="000000"/>
              </a:solidFill>
              <a:latin typeface="HurmeGeometricSans2 Bold"/>
            </a:endParaRPr>
          </a:p>
          <a:p>
            <a:pPr marL="800100" lvl="1" indent="-342900">
              <a:buFont typeface="Courier New"/>
              <a:buChar char="o"/>
            </a:pPr>
            <a:r>
              <a:rPr lang="en-US" sz="1600">
                <a:solidFill>
                  <a:srgbClr val="000000"/>
                </a:solidFill>
                <a:latin typeface="HurmeGeometricSans2 Bold"/>
              </a:rPr>
              <a:t>Desert Cup: November 2026</a:t>
            </a:r>
          </a:p>
          <a:p>
            <a:pPr marL="800100" lvl="1" indent="-342900">
              <a:buFont typeface="Courier New"/>
              <a:buChar char="o"/>
            </a:pPr>
            <a:r>
              <a:rPr lang="en-US" sz="1600">
                <a:solidFill>
                  <a:srgbClr val="000000"/>
                </a:solidFill>
                <a:latin typeface="HurmeGeometricSans2 Bold"/>
              </a:rPr>
              <a:t>Identified by Senior Team Coaches and Communicated by TA</a:t>
            </a:r>
          </a:p>
          <a:p>
            <a:pPr marL="342900" indent="-342900">
              <a:buFont typeface="Arial"/>
              <a:buChar char="•"/>
            </a:pPr>
            <a:r>
              <a:rPr lang="en-US" sz="2000" b="0">
                <a:solidFill>
                  <a:srgbClr val="000000"/>
                </a:solidFill>
                <a:latin typeface="HurmeGeometricSans2 Bold"/>
              </a:rPr>
              <a:t>Two College Training Friendlies</a:t>
            </a:r>
          </a:p>
          <a:p>
            <a:pPr marL="800100" lvl="1" indent="-342900">
              <a:lnSpc>
                <a:spcPct val="90000"/>
              </a:lnSpc>
              <a:spcBef>
                <a:spcPct val="0"/>
              </a:spcBef>
              <a:buFont typeface="Courier New"/>
              <a:buChar char="o"/>
            </a:pPr>
            <a:r>
              <a:rPr lang="en-US" sz="1600">
                <a:solidFill>
                  <a:srgbClr val="000000"/>
                </a:solidFill>
                <a:latin typeface="HurmeGeometricSans2 Bold"/>
              </a:rPr>
              <a:t>Girls Last Year: College of Southern Idaho, Blue Mountain Community College</a:t>
            </a:r>
          </a:p>
          <a:p>
            <a:pPr marL="800100" lvl="1" indent="-342900">
              <a:lnSpc>
                <a:spcPct val="90000"/>
              </a:lnSpc>
              <a:spcBef>
                <a:spcPct val="0"/>
              </a:spcBef>
              <a:buFont typeface="Courier New"/>
              <a:buChar char="o"/>
            </a:pPr>
            <a:r>
              <a:rPr lang="en-US" sz="1600">
                <a:solidFill>
                  <a:srgbClr val="000000"/>
                </a:solidFill>
                <a:latin typeface="HurmeGeometricSans2 Bold"/>
              </a:rPr>
              <a:t>Boys Last Year: College of Idaho, Walla Walla Community College, North Idaho College, Walla Walla University</a:t>
            </a:r>
          </a:p>
        </p:txBody>
      </p:sp>
      <p:pic>
        <p:nvPicPr>
          <p:cNvPr id="4" name="Picture 3" descr="A logo for a football team&#10;&#10;AI-generated content may be incorrect.">
            <a:extLst>
              <a:ext uri="{FF2B5EF4-FFF2-40B4-BE49-F238E27FC236}">
                <a16:creationId xmlns:a16="http://schemas.microsoft.com/office/drawing/2014/main" id="{C548CE84-3AF4-3FA2-EA89-7099A6595E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9973" y="6172900"/>
            <a:ext cx="748018" cy="685101"/>
          </a:xfrm>
          <a:prstGeom prst="rect">
            <a:avLst/>
          </a:prstGeom>
        </p:spPr>
      </p:pic>
      <p:pic>
        <p:nvPicPr>
          <p:cNvPr id="6" name="Picture 5" descr="A red white and blue logo&#10;&#10;AI-generated content may be incorrect.">
            <a:extLst>
              <a:ext uri="{FF2B5EF4-FFF2-40B4-BE49-F238E27FC236}">
                <a16:creationId xmlns:a16="http://schemas.microsoft.com/office/drawing/2014/main" id="{A92C9FA3-5604-4589-F5C7-158234D75A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0176" y="6228826"/>
            <a:ext cx="483243" cy="58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848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73A15125-7C67-47DD-A44A-9D2E973F2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324" y="364841"/>
            <a:ext cx="2913620" cy="914400"/>
          </a:xfrm>
        </p:spPr>
        <p:txBody>
          <a:bodyPr>
            <a:normAutofit fontScale="90000"/>
          </a:bodyPr>
          <a:lstStyle/>
          <a:p>
            <a:r>
              <a:rPr lang="en-US" sz="4000">
                <a:latin typeface="Hurme Geometric Sans 1"/>
              </a:rPr>
              <a:t>Coaching Staff</a:t>
            </a:r>
            <a:endParaRPr lang="en-US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5F68DB6-8EA0-9FCD-1103-DC0C8C1E202F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r="15530" b="9313"/>
          <a:stretch/>
        </p:blipFill>
        <p:spPr>
          <a:xfrm>
            <a:off x="9751449" y="0"/>
            <a:ext cx="2440551" cy="62192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DC5038-FFFA-0630-EE43-1044DEE7717A}"/>
              </a:ext>
            </a:extLst>
          </p:cNvPr>
          <p:cNvSpPr txBox="1">
            <a:spLocks/>
          </p:cNvSpPr>
          <p:nvPr/>
        </p:nvSpPr>
        <p:spPr>
          <a:xfrm>
            <a:off x="540324" y="2223562"/>
            <a:ext cx="8305944" cy="27030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273656"/>
                </a:solidFill>
                <a:latin typeface="HurmeGeometricSans2 Bold" panose="020B0800020000000000" pitchFamily="34" charset="0"/>
                <a:ea typeface="+mj-ea"/>
                <a:cs typeface="+mj-cs"/>
              </a:defRPr>
            </a:lvl1pPr>
          </a:lstStyle>
          <a:p>
            <a:r>
              <a:rPr lang="en-US" sz="1800">
                <a:solidFill>
                  <a:srgbClr val="000000"/>
                </a:solidFill>
                <a:latin typeface="Aptos"/>
              </a:rPr>
              <a:t>65 Coaches Total</a:t>
            </a:r>
            <a:endParaRPr lang="en-US" sz="1800">
              <a:latin typeface="HurmeGeometricSans2 Bold"/>
            </a:endParaRPr>
          </a:p>
          <a:p>
            <a:r>
              <a:rPr lang="en-US" sz="1800">
                <a:solidFill>
                  <a:srgbClr val="000000"/>
                </a:solidFill>
                <a:latin typeface="Aptos"/>
              </a:rPr>
              <a:t>26 RTC &amp; 5 Goalkeeper Coaches</a:t>
            </a:r>
            <a:endParaRPr lang="en-US" sz="1800"/>
          </a:p>
          <a:p>
            <a:endParaRPr lang="en-US" sz="1800" b="0">
              <a:solidFill>
                <a:srgbClr val="000000"/>
              </a:solidFill>
              <a:latin typeface="Aptos"/>
            </a:endParaRPr>
          </a:p>
          <a:p>
            <a:r>
              <a:rPr lang="en-US" sz="1800">
                <a:solidFill>
                  <a:srgbClr val="000000"/>
                </a:solidFill>
                <a:latin typeface="Aptos"/>
              </a:rPr>
              <a:t>Boise Pool Coaches (36)</a:t>
            </a:r>
            <a:endParaRPr lang="en-US" sz="1800"/>
          </a:p>
          <a:p>
            <a:pPr marL="285750" indent="-285750">
              <a:buFont typeface="Arial"/>
              <a:buChar char="•"/>
            </a:pPr>
            <a:r>
              <a:rPr lang="en-US" sz="1800" b="0">
                <a:solidFill>
                  <a:srgbClr val="000000"/>
                </a:solidFill>
                <a:latin typeface="Aptos"/>
              </a:rPr>
              <a:t>16 Head Coaches</a:t>
            </a:r>
            <a:endParaRPr lang="en-US" sz="1800" b="0">
              <a:latin typeface="HurmeGeometricSans2 Bold"/>
            </a:endParaRPr>
          </a:p>
          <a:p>
            <a:pPr marL="285750" indent="-285750">
              <a:buFont typeface="Arial"/>
              <a:buChar char="•"/>
            </a:pPr>
            <a:r>
              <a:rPr lang="en-US" sz="1800" b="0">
                <a:solidFill>
                  <a:srgbClr val="000000"/>
                </a:solidFill>
                <a:latin typeface="Aptos"/>
              </a:rPr>
              <a:t>20 Assistant Coaches</a:t>
            </a:r>
            <a:endParaRPr lang="en-US" sz="1800" b="0">
              <a:latin typeface="HurmeGeometricSans2 Bold"/>
            </a:endParaRPr>
          </a:p>
          <a:p>
            <a:pPr marL="285750" indent="-285750">
              <a:buFont typeface="Arial"/>
              <a:buChar char="•"/>
            </a:pPr>
            <a:r>
              <a:rPr lang="en-US" sz="1800" b="0">
                <a:solidFill>
                  <a:srgbClr val="000000"/>
                </a:solidFill>
                <a:latin typeface="Aptos"/>
              </a:rPr>
              <a:t>3 Goalkeeper Coaches (Olders, Youngers, Pre-ODP)</a:t>
            </a:r>
          </a:p>
          <a:p>
            <a:endParaRPr lang="en-US" sz="1800">
              <a:solidFill>
                <a:srgbClr val="000000"/>
              </a:solidFill>
              <a:latin typeface="Aptos"/>
            </a:endParaRPr>
          </a:p>
          <a:p>
            <a:r>
              <a:rPr lang="en-US" sz="1800">
                <a:solidFill>
                  <a:srgbClr val="000000"/>
                </a:solidFill>
                <a:latin typeface="Aptos"/>
              </a:rPr>
              <a:t>North/East (13 each RTC)</a:t>
            </a:r>
            <a:endParaRPr lang="en-US" sz="1800"/>
          </a:p>
          <a:p>
            <a:pPr marL="285750" indent="-285750">
              <a:buFont typeface="Arial"/>
              <a:buChar char="•"/>
            </a:pPr>
            <a:r>
              <a:rPr lang="en-US" sz="1800" b="0">
                <a:solidFill>
                  <a:srgbClr val="000000"/>
                </a:solidFill>
                <a:latin typeface="Aptos"/>
              </a:rPr>
              <a:t>12 total. Four (4) coaches working with each age group cluster split between boys and girls</a:t>
            </a:r>
            <a:endParaRPr lang="en-US" sz="1800" b="0">
              <a:latin typeface="HurmeGeometricSans2 Bold"/>
            </a:endParaRPr>
          </a:p>
          <a:p>
            <a:pPr marL="742950" lvl="1" indent="-285750">
              <a:lnSpc>
                <a:spcPct val="90000"/>
              </a:lnSpc>
              <a:spcBef>
                <a:spcPct val="0"/>
              </a:spcBef>
              <a:buFont typeface="Courier New"/>
              <a:buChar char="o"/>
            </a:pPr>
            <a:r>
              <a:rPr lang="en-US">
                <a:solidFill>
                  <a:srgbClr val="000000"/>
                </a:solidFill>
                <a:latin typeface="Aptos"/>
              </a:rPr>
              <a:t>Older: 2008/2009-2011</a:t>
            </a:r>
            <a:endParaRPr lang="en-US" b="0">
              <a:solidFill>
                <a:srgbClr val="000000"/>
              </a:solidFill>
              <a:latin typeface="Aptos"/>
            </a:endParaRPr>
          </a:p>
          <a:p>
            <a:pPr marL="742950" lvl="1" indent="-285750">
              <a:buFont typeface="Courier New"/>
              <a:buChar char="o"/>
            </a:pPr>
            <a:r>
              <a:rPr lang="en-US">
                <a:solidFill>
                  <a:srgbClr val="000000"/>
                </a:solidFill>
                <a:latin typeface="Aptos"/>
              </a:rPr>
              <a:t>Younger: 2012-2014</a:t>
            </a:r>
          </a:p>
          <a:p>
            <a:pPr marL="742950" lvl="1" indent="-285750">
              <a:buFont typeface="Courier New"/>
              <a:buChar char="o"/>
            </a:pPr>
            <a:r>
              <a:rPr lang="en-US">
                <a:solidFill>
                  <a:srgbClr val="000000"/>
                </a:solidFill>
                <a:latin typeface="Aptos"/>
              </a:rPr>
              <a:t>Pre-ODP: 2015-2016</a:t>
            </a:r>
          </a:p>
          <a:p>
            <a:pPr marL="285750" indent="-285750">
              <a:buFont typeface="Arial"/>
              <a:buChar char="•"/>
            </a:pPr>
            <a:r>
              <a:rPr lang="en-US" sz="1800" b="0">
                <a:solidFill>
                  <a:srgbClr val="000000"/>
                </a:solidFill>
                <a:latin typeface="Aptos"/>
              </a:rPr>
              <a:t>1 Goalkeeper Coach at each Region</a:t>
            </a:r>
          </a:p>
          <a:p>
            <a:pPr marL="285750" indent="-285750">
              <a:buFont typeface="Arial"/>
              <a:buChar char="•"/>
            </a:pPr>
            <a:endParaRPr lang="en-US" sz="1800" b="0">
              <a:solidFill>
                <a:srgbClr val="000000"/>
              </a:solidFill>
              <a:latin typeface="Aptos"/>
            </a:endParaRPr>
          </a:p>
          <a:p>
            <a:r>
              <a:rPr lang="en-US" sz="1800" i="1">
                <a:solidFill>
                  <a:srgbClr val="000000"/>
                </a:solidFill>
                <a:latin typeface="Aptos"/>
              </a:rPr>
              <a:t>Coaching Staff to be released before tryouts, by the end of June</a:t>
            </a:r>
            <a:endParaRPr lang="en-US" sz="1800" b="0" i="1">
              <a:solidFill>
                <a:srgbClr val="000000"/>
              </a:solidFill>
              <a:latin typeface="Aptos"/>
            </a:endParaRPr>
          </a:p>
        </p:txBody>
      </p:sp>
      <p:pic>
        <p:nvPicPr>
          <p:cNvPr id="4" name="Picture 3" descr="A red white and blue logo&#10;&#10;AI-generated content may be incorrect.">
            <a:extLst>
              <a:ext uri="{FF2B5EF4-FFF2-40B4-BE49-F238E27FC236}">
                <a16:creationId xmlns:a16="http://schemas.microsoft.com/office/drawing/2014/main" id="{BBBE4604-8E5E-E656-F993-347CDBA3B8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0176" y="6228826"/>
            <a:ext cx="483243" cy="580240"/>
          </a:xfrm>
          <a:prstGeom prst="rect">
            <a:avLst/>
          </a:prstGeom>
        </p:spPr>
      </p:pic>
      <p:pic>
        <p:nvPicPr>
          <p:cNvPr id="6" name="Picture 5" descr="A logo for a football team&#10;&#10;AI-generated content may be incorrect.">
            <a:extLst>
              <a:ext uri="{FF2B5EF4-FFF2-40B4-BE49-F238E27FC236}">
                <a16:creationId xmlns:a16="http://schemas.microsoft.com/office/drawing/2014/main" id="{7A68BCD1-1F99-32C5-4217-45AE8BE2CE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9973" y="6172900"/>
            <a:ext cx="748018" cy="68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972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73A15125-7C67-47DD-A44A-9D2E973F2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324" y="364841"/>
            <a:ext cx="3868415" cy="914400"/>
          </a:xfrm>
        </p:spPr>
        <p:txBody>
          <a:bodyPr>
            <a:noAutofit/>
          </a:bodyPr>
          <a:lstStyle/>
          <a:p>
            <a:r>
              <a:rPr lang="en-US" sz="4000">
                <a:latin typeface="Hurme Geometric Sans 1"/>
              </a:rPr>
              <a:t>Program Ops</a:t>
            </a:r>
            <a:endParaRPr lang="en-US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5F68DB6-8EA0-9FCD-1103-DC0C8C1E202F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r="15530" b="9313"/>
          <a:stretch/>
        </p:blipFill>
        <p:spPr>
          <a:xfrm>
            <a:off x="9751449" y="0"/>
            <a:ext cx="2440551" cy="62192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984CB2-29DD-51FE-0165-D799EB03A4A2}"/>
              </a:ext>
            </a:extLst>
          </p:cNvPr>
          <p:cNvSpPr txBox="1">
            <a:spLocks/>
          </p:cNvSpPr>
          <p:nvPr/>
        </p:nvSpPr>
        <p:spPr>
          <a:xfrm>
            <a:off x="540324" y="1339642"/>
            <a:ext cx="8874904" cy="4173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273656"/>
                </a:solidFill>
                <a:latin typeface="HurmeGeometricSans2 Bold" panose="020B0800020000000000" pitchFamily="34" charset="0"/>
                <a:ea typeface="+mj-ea"/>
                <a:cs typeface="+mj-cs"/>
              </a:defRPr>
            </a:lvl1pPr>
          </a:lstStyle>
          <a:p>
            <a:r>
              <a:rPr lang="en-US" sz="2400" b="0">
                <a:solidFill>
                  <a:schemeClr val="accent2"/>
                </a:solidFill>
                <a:latin typeface="HurmeGeometricSans2 Bold"/>
              </a:rPr>
              <a:t>Travel &amp; Logistics</a:t>
            </a:r>
            <a:endParaRPr lang="en-US">
              <a:solidFill>
                <a:schemeClr val="accent2"/>
              </a:solidFill>
            </a:endParaRPr>
          </a:p>
          <a:p>
            <a:endParaRPr lang="en-US" sz="2400" b="0">
              <a:solidFill>
                <a:schemeClr val="accent2"/>
              </a:solidFill>
              <a:latin typeface="HurmeGeometricSans2 Bold"/>
            </a:endParaRPr>
          </a:p>
          <a:p>
            <a:r>
              <a:rPr lang="en-US" sz="2400">
                <a:solidFill>
                  <a:schemeClr val="accent2"/>
                </a:solidFill>
                <a:latin typeface="HurmeGeometricSans2 Bold"/>
              </a:rPr>
              <a:t>Idaho ODP Will Coordinate:</a:t>
            </a:r>
            <a:endParaRPr lang="en-US">
              <a:solidFill>
                <a:schemeClr val="accent2"/>
              </a:solidFill>
            </a:endParaRPr>
          </a:p>
          <a:p>
            <a:endParaRPr lang="en-US" sz="2400">
              <a:solidFill>
                <a:schemeClr val="accent2"/>
              </a:solidFill>
              <a:latin typeface="HurmeGeometricSans2 Bold"/>
            </a:endParaRPr>
          </a:p>
          <a:p>
            <a:r>
              <a:rPr lang="en-US" sz="2400" b="0">
                <a:solidFill>
                  <a:schemeClr val="accent2"/>
                </a:solidFill>
                <a:latin typeface="HurmeGeometricSans2 Bold"/>
              </a:rPr>
              <a:t>• Earlier travel planning and bookings for hotel accommodations using Traveling Teams</a:t>
            </a:r>
            <a:endParaRPr lang="en-US">
              <a:solidFill>
                <a:schemeClr val="accent2"/>
              </a:solidFill>
            </a:endParaRPr>
          </a:p>
          <a:p>
            <a:r>
              <a:rPr lang="en-US" sz="2400" b="0">
                <a:solidFill>
                  <a:schemeClr val="accent2"/>
                </a:solidFill>
                <a:latin typeface="HurmeGeometricSans2 Bold"/>
              </a:rPr>
              <a:t>• Streamlined communication</a:t>
            </a:r>
            <a:endParaRPr lang="en-US"/>
          </a:p>
          <a:p>
            <a:r>
              <a:rPr lang="en-US" sz="2400" b="0">
                <a:solidFill>
                  <a:schemeClr val="accent2"/>
                </a:solidFill>
                <a:latin typeface="HurmeGeometricSans2 Bold"/>
              </a:rPr>
              <a:t>• Team meal coordination through EZ Cater / Team </a:t>
            </a:r>
            <a:r>
              <a:rPr lang="en-US" sz="2400" b="0" err="1">
                <a:solidFill>
                  <a:schemeClr val="accent2"/>
                </a:solidFill>
                <a:latin typeface="HurmeGeometricSans2 Bold"/>
              </a:rPr>
              <a:t>Mealz</a:t>
            </a:r>
            <a:endParaRPr lang="en-US" err="1">
              <a:solidFill>
                <a:schemeClr val="accent2"/>
              </a:solidFill>
            </a:endParaRPr>
          </a:p>
          <a:p>
            <a:endParaRPr lang="en-US" sz="3000">
              <a:solidFill>
                <a:schemeClr val="accent2"/>
              </a:solidFill>
              <a:latin typeface="Hurme Geometric Sans 1"/>
            </a:endParaRPr>
          </a:p>
        </p:txBody>
      </p:sp>
      <p:pic>
        <p:nvPicPr>
          <p:cNvPr id="4" name="Picture 3" descr="A red white and blue logo&#10;&#10;AI-generated content may be incorrect.">
            <a:extLst>
              <a:ext uri="{FF2B5EF4-FFF2-40B4-BE49-F238E27FC236}">
                <a16:creationId xmlns:a16="http://schemas.microsoft.com/office/drawing/2014/main" id="{DC1936B0-9613-053D-3065-370A22522D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0176" y="6228826"/>
            <a:ext cx="483243" cy="580240"/>
          </a:xfrm>
          <a:prstGeom prst="rect">
            <a:avLst/>
          </a:prstGeom>
        </p:spPr>
      </p:pic>
      <p:pic>
        <p:nvPicPr>
          <p:cNvPr id="6" name="Picture 5" descr="A logo for a football team&#10;&#10;AI-generated content may be incorrect.">
            <a:extLst>
              <a:ext uri="{FF2B5EF4-FFF2-40B4-BE49-F238E27FC236}">
                <a16:creationId xmlns:a16="http://schemas.microsoft.com/office/drawing/2014/main" id="{C8E2D42A-4C0A-337C-DC3A-66F585E65A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3230" y="6172900"/>
            <a:ext cx="748018" cy="68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315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women dancing&#10;&#10;Description automatically generated with low confidence">
            <a:extLst>
              <a:ext uri="{FF2B5EF4-FFF2-40B4-BE49-F238E27FC236}">
                <a16:creationId xmlns:a16="http://schemas.microsoft.com/office/drawing/2014/main" id="{D9325882-8EF6-D514-7607-70356B3B5C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47468" r="20956" b="13785"/>
          <a:stretch/>
        </p:blipFill>
        <p:spPr>
          <a:xfrm>
            <a:off x="8415131" y="-1"/>
            <a:ext cx="3776870" cy="6878053"/>
          </a:xfrm>
          <a:prstGeom prst="rect">
            <a:avLst/>
          </a:prstGeom>
        </p:spPr>
      </p:pic>
      <p:sp>
        <p:nvSpPr>
          <p:cNvPr id="13" name="Rectangle 2">
            <a:extLst>
              <a:ext uri="{FF2B5EF4-FFF2-40B4-BE49-F238E27FC236}">
                <a16:creationId xmlns:a16="http://schemas.microsoft.com/office/drawing/2014/main" id="{E154C6D9-8A7C-312F-4B59-C46B6ED850B6}"/>
              </a:ext>
            </a:extLst>
          </p:cNvPr>
          <p:cNvSpPr/>
          <p:nvPr/>
        </p:nvSpPr>
        <p:spPr>
          <a:xfrm>
            <a:off x="0" y="0"/>
            <a:ext cx="9210261" cy="687805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9820939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9820939"/>
              <a:gd name="connsiteY0" fmla="*/ 0 h 6858000"/>
              <a:gd name="connsiteX1" fmla="*/ 9820939 w 9820939"/>
              <a:gd name="connsiteY1" fmla="*/ 0 h 6858000"/>
              <a:gd name="connsiteX2" fmla="*/ 8959703 w 9820939"/>
              <a:gd name="connsiteY2" fmla="*/ 6858000 h 6858000"/>
              <a:gd name="connsiteX3" fmla="*/ 0 w 9820939"/>
              <a:gd name="connsiteY3" fmla="*/ 6858000 h 6858000"/>
              <a:gd name="connsiteX4" fmla="*/ 0 w 9820939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20939" h="6858000">
                <a:moveTo>
                  <a:pt x="0" y="0"/>
                </a:moveTo>
                <a:lnTo>
                  <a:pt x="9820939" y="0"/>
                </a:lnTo>
                <a:lnTo>
                  <a:pt x="8959703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D81E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F910C303-1ADC-C652-A2D8-4BFCC06377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17527" y="-45720"/>
            <a:ext cx="2927773" cy="6949440"/>
          </a:xfrm>
          <a:prstGeom prst="rect">
            <a:avLst/>
          </a:prstGeom>
        </p:spPr>
      </p:pic>
      <p:pic>
        <p:nvPicPr>
          <p:cNvPr id="10" name="Picture 9" descr="A person running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F6403275-9436-6842-AA1B-889CBC0888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145" t="5648" r="20956" b="13785"/>
          <a:stretch/>
        </p:blipFill>
        <p:spPr>
          <a:xfrm>
            <a:off x="8017565" y="450574"/>
            <a:ext cx="4174435" cy="6427478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45DA632F-B572-2C8A-52F9-70B348F75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324" y="890058"/>
            <a:ext cx="7980824" cy="1371194"/>
          </a:xfrm>
        </p:spPr>
        <p:txBody>
          <a:bodyPr>
            <a:normAutofit/>
          </a:bodyPr>
          <a:lstStyle/>
          <a:p>
            <a:r>
              <a:rPr lang="en-US" sz="5400" b="0">
                <a:solidFill>
                  <a:schemeClr val="bg1"/>
                </a:solidFill>
                <a:latin typeface="Aptos Display"/>
              </a:rPr>
              <a:t>Team Managers</a:t>
            </a:r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58177D0F-CD48-951B-5529-6F27C35DD297}"/>
              </a:ext>
            </a:extLst>
          </p:cNvPr>
          <p:cNvSpPr txBox="1">
            <a:spLocks/>
          </p:cNvSpPr>
          <p:nvPr/>
        </p:nvSpPr>
        <p:spPr>
          <a:xfrm>
            <a:off x="601284" y="1837482"/>
            <a:ext cx="7706504" cy="4795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273656"/>
                </a:solidFill>
                <a:latin typeface="HurmeGeometricSans2 Bold" panose="020B0800020000000000" pitchFamily="34" charset="0"/>
                <a:ea typeface="+mj-ea"/>
                <a:cs typeface="+mj-cs"/>
              </a:defRPr>
            </a:lvl1pPr>
          </a:lstStyle>
          <a:p>
            <a:r>
              <a:rPr lang="en-US" sz="2000">
                <a:solidFill>
                  <a:schemeClr val="bg1"/>
                </a:solidFill>
                <a:latin typeface="HurmeGeometricSans2 Bold"/>
              </a:rPr>
              <a:t>Each Age Group Team Is Expected To Have A Team Manager</a:t>
            </a:r>
            <a:endParaRPr lang="en-US" sz="2000">
              <a:solidFill>
                <a:schemeClr val="bg1"/>
              </a:solidFill>
            </a:endParaRPr>
          </a:p>
          <a:p>
            <a:r>
              <a:rPr lang="en-US" sz="2000">
                <a:solidFill>
                  <a:schemeClr val="bg1"/>
                </a:solidFill>
                <a:latin typeface="HurmeGeometricSans2 Bold"/>
              </a:rPr>
              <a:t>Responsibilities</a:t>
            </a:r>
            <a:endParaRPr lang="en-US" sz="2000">
              <a:solidFill>
                <a:schemeClr val="bg1"/>
              </a:solidFill>
            </a:endParaRPr>
          </a:p>
          <a:p>
            <a:endParaRPr lang="en-US" sz="2000" b="0">
              <a:solidFill>
                <a:schemeClr val="bg1"/>
              </a:solidFill>
              <a:latin typeface="HurmeGeometricSans2 Bold"/>
            </a:endParaRPr>
          </a:p>
          <a:p>
            <a:r>
              <a:rPr lang="en-US" sz="2000" b="0">
                <a:solidFill>
                  <a:schemeClr val="bg1"/>
                </a:solidFill>
                <a:latin typeface="HurmeGeometricSans2 Bold"/>
              </a:rPr>
              <a:t>• Team Communication</a:t>
            </a:r>
            <a:br>
              <a:rPr lang="en-US" sz="2000" b="0">
                <a:latin typeface="HurmeGeometricSans2 Bold"/>
              </a:rPr>
            </a:br>
            <a:r>
              <a:rPr lang="en-US" sz="2000" b="0">
                <a:solidFill>
                  <a:schemeClr val="bg1"/>
                </a:solidFill>
                <a:latin typeface="HurmeGeometricSans2 Bold"/>
              </a:rPr>
              <a:t>• Travel Coordination</a:t>
            </a:r>
            <a:br>
              <a:rPr lang="en-US" sz="2000" b="0">
                <a:latin typeface="HurmeGeometricSans2 Bold"/>
              </a:rPr>
            </a:br>
            <a:r>
              <a:rPr lang="en-US" sz="2000" b="0">
                <a:solidFill>
                  <a:schemeClr val="bg1"/>
                </a:solidFill>
                <a:latin typeface="HurmeGeometricSans2 Bold"/>
              </a:rPr>
              <a:t>• Roster Management</a:t>
            </a:r>
            <a:br>
              <a:rPr lang="en-US" sz="2000" b="0">
                <a:latin typeface="HurmeGeometricSans2 Bold"/>
              </a:rPr>
            </a:br>
            <a:r>
              <a:rPr lang="en-US" sz="2000" b="0">
                <a:solidFill>
                  <a:schemeClr val="bg1"/>
                </a:solidFill>
                <a:latin typeface="HurmeGeometricSans2 Bold"/>
              </a:rPr>
              <a:t>• Family Support</a:t>
            </a:r>
            <a:br>
              <a:rPr lang="en-US" sz="2000" b="0">
                <a:latin typeface="HurmeGeometricSans2 Bold"/>
              </a:rPr>
            </a:br>
            <a:r>
              <a:rPr lang="en-US" sz="2000" b="0">
                <a:solidFill>
                  <a:schemeClr val="bg1"/>
                </a:solidFill>
                <a:latin typeface="HurmeGeometricSans2 Bold"/>
              </a:rPr>
              <a:t>• Event Logistics</a:t>
            </a:r>
            <a:endParaRPr lang="en-US" sz="2000">
              <a:solidFill>
                <a:schemeClr val="bg1"/>
              </a:solidFill>
            </a:endParaRPr>
          </a:p>
          <a:p>
            <a:endParaRPr lang="en-US" sz="2000" b="0">
              <a:solidFill>
                <a:schemeClr val="bg1"/>
              </a:solidFill>
              <a:latin typeface="HurmeGeometricSans2 Bold"/>
            </a:endParaRPr>
          </a:p>
          <a:p>
            <a:r>
              <a:rPr lang="en-US" sz="2000" b="0">
                <a:solidFill>
                  <a:schemeClr val="bg1"/>
                </a:solidFill>
                <a:latin typeface="HurmeGeometricSans2 Bold"/>
              </a:rPr>
              <a:t>Benefits</a:t>
            </a:r>
            <a:endParaRPr lang="en-US" sz="2000">
              <a:solidFill>
                <a:schemeClr val="bg1"/>
              </a:solidFill>
            </a:endParaRPr>
          </a:p>
          <a:p>
            <a:r>
              <a:rPr lang="en-US" sz="2000" b="0">
                <a:solidFill>
                  <a:schemeClr val="bg1"/>
                </a:solidFill>
                <a:latin typeface="HurmeGeometricSans2 Bold"/>
              </a:rPr>
              <a:t>• 25% Program Registration Discount Per Event (4)</a:t>
            </a:r>
            <a:br>
              <a:rPr lang="en-US" sz="2000" b="0">
                <a:latin typeface="HurmeGeometricSans2 Bold"/>
              </a:rPr>
            </a:br>
            <a:r>
              <a:rPr lang="en-US" sz="2000" b="0">
                <a:solidFill>
                  <a:schemeClr val="bg1"/>
                </a:solidFill>
                <a:latin typeface="HurmeGeometricSans2 Bold"/>
              </a:rPr>
              <a:t>• Travel expenses not included</a:t>
            </a:r>
            <a:endParaRPr lang="en-US" sz="2000">
              <a:solidFill>
                <a:schemeClr val="bg1"/>
              </a:solidFill>
            </a:endParaRPr>
          </a:p>
          <a:p>
            <a:endParaRPr lang="en-US" sz="2000" b="0">
              <a:solidFill>
                <a:schemeClr val="bg1"/>
              </a:solidFill>
              <a:latin typeface="HurmeGeometricSans2 Bold"/>
            </a:endParaRPr>
          </a:p>
          <a:p>
            <a:r>
              <a:rPr lang="en-US" sz="2000" b="0">
                <a:solidFill>
                  <a:schemeClr val="bg1"/>
                </a:solidFill>
                <a:latin typeface="HurmeGeometricSans2 Bold"/>
              </a:rPr>
              <a:t>Team Managers play a critical role in creating a positive experience for players and families.</a:t>
            </a:r>
            <a:endParaRPr lang="en-US" sz="2000">
              <a:solidFill>
                <a:schemeClr val="bg1"/>
              </a:solidFill>
              <a:latin typeface="HurmeGeometricSans2 Bold"/>
            </a:endParaRPr>
          </a:p>
        </p:txBody>
      </p:sp>
      <p:pic>
        <p:nvPicPr>
          <p:cNvPr id="3" name="Picture 2" descr="A logo for a football team&#10;&#10;AI-generated content may be incorrect.">
            <a:extLst>
              <a:ext uri="{FF2B5EF4-FFF2-40B4-BE49-F238E27FC236}">
                <a16:creationId xmlns:a16="http://schemas.microsoft.com/office/drawing/2014/main" id="{4E2F688F-0CAB-6784-B71F-D692BD5633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3053" y="205024"/>
            <a:ext cx="748018" cy="685101"/>
          </a:xfrm>
          <a:prstGeom prst="rect">
            <a:avLst/>
          </a:prstGeom>
        </p:spPr>
      </p:pic>
      <p:pic>
        <p:nvPicPr>
          <p:cNvPr id="5" name="Picture 4" descr="A red white and blue logo&#10;&#10;AI-generated content may be incorrect.">
            <a:extLst>
              <a:ext uri="{FF2B5EF4-FFF2-40B4-BE49-F238E27FC236}">
                <a16:creationId xmlns:a16="http://schemas.microsoft.com/office/drawing/2014/main" id="{C89EC3E8-1759-B0DB-7AE7-A1D89EC48E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999" y="260950"/>
            <a:ext cx="483243" cy="58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430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291DB-9130-59EF-565F-386587574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E957468D-045E-C704-899B-B480565AA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324" y="171801"/>
            <a:ext cx="7668255" cy="944880"/>
          </a:xfrm>
        </p:spPr>
        <p:txBody>
          <a:bodyPr>
            <a:noAutofit/>
          </a:bodyPr>
          <a:lstStyle/>
          <a:p>
            <a:r>
              <a:rPr lang="en-US" sz="4000">
                <a:latin typeface="Hurme Geometric Sans 1"/>
              </a:rPr>
              <a:t>ODP Pathway &amp; Highlights</a:t>
            </a:r>
            <a:endParaRPr lang="en-US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2517F158-94DA-4238-96B8-48DD34DADE1B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r="15530" b="9313"/>
          <a:stretch/>
        </p:blipFill>
        <p:spPr>
          <a:xfrm>
            <a:off x="9751449" y="0"/>
            <a:ext cx="2440551" cy="62192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F724CB-FB64-6640-86E4-6ADA03AFD49B}"/>
              </a:ext>
            </a:extLst>
          </p:cNvPr>
          <p:cNvSpPr txBox="1">
            <a:spLocks/>
          </p:cNvSpPr>
          <p:nvPr/>
        </p:nvSpPr>
        <p:spPr>
          <a:xfrm>
            <a:off x="720442" y="1539094"/>
            <a:ext cx="3652664" cy="45091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273656"/>
                </a:solidFill>
                <a:latin typeface="HurmeGeometricSans2 Bold" panose="020B0800020000000000" pitchFamily="34" charset="0"/>
                <a:ea typeface="+mj-ea"/>
                <a:cs typeface="+mj-cs"/>
              </a:defRPr>
            </a:lvl1pPr>
          </a:lstStyle>
          <a:p>
            <a:r>
              <a:rPr lang="en-US" sz="2800" u="sng">
                <a:solidFill>
                  <a:schemeClr val="accent2"/>
                </a:solidFill>
                <a:latin typeface="HurmeGeometricSans2 Bold"/>
              </a:rPr>
              <a:t>Idaho ODP Pathway</a:t>
            </a:r>
            <a:endParaRPr lang="en-US" sz="2800" u="sng">
              <a:solidFill>
                <a:schemeClr val="accent2"/>
              </a:solidFill>
            </a:endParaRPr>
          </a:p>
          <a:p>
            <a:endParaRPr lang="en-US" sz="2400" b="0">
              <a:solidFill>
                <a:schemeClr val="accent2"/>
              </a:solidFill>
              <a:latin typeface="HurmeGeometricSans2 Bold"/>
            </a:endParaRPr>
          </a:p>
          <a:p>
            <a:r>
              <a:rPr lang="en-US" sz="2400" b="0">
                <a:solidFill>
                  <a:schemeClr val="accent2"/>
                </a:solidFill>
                <a:latin typeface="HurmeGeometricSans2 Bold"/>
              </a:rPr>
              <a:t>Idaho ODP</a:t>
            </a:r>
            <a:endParaRPr lang="en-US" b="0">
              <a:solidFill>
                <a:schemeClr val="accent2"/>
              </a:solidFill>
            </a:endParaRPr>
          </a:p>
          <a:p>
            <a:endParaRPr lang="en-US" sz="2400" b="0">
              <a:solidFill>
                <a:schemeClr val="accent2"/>
              </a:solidFill>
            </a:endParaRPr>
          </a:p>
          <a:p>
            <a:r>
              <a:rPr lang="en-US" sz="2400" b="0">
                <a:solidFill>
                  <a:schemeClr val="accent2"/>
                </a:solidFill>
                <a:latin typeface="HurmeGeometricSans2 Bold"/>
              </a:rPr>
              <a:t>Far West Championships</a:t>
            </a:r>
            <a:endParaRPr lang="en-US"/>
          </a:p>
          <a:p>
            <a:endParaRPr lang="en-US" sz="2400" b="0">
              <a:solidFill>
                <a:schemeClr val="accent2"/>
              </a:solidFill>
            </a:endParaRPr>
          </a:p>
          <a:p>
            <a:r>
              <a:rPr lang="en-US" sz="2400" b="0">
                <a:solidFill>
                  <a:schemeClr val="accent2"/>
                </a:solidFill>
                <a:latin typeface="HurmeGeometricSans2 Bold"/>
              </a:rPr>
              <a:t>West Region Summer ID Camp</a:t>
            </a:r>
            <a:endParaRPr lang="en-US"/>
          </a:p>
          <a:p>
            <a:endParaRPr lang="en-US" sz="2400" b="0">
              <a:solidFill>
                <a:schemeClr val="accent2"/>
              </a:solidFill>
            </a:endParaRPr>
          </a:p>
          <a:p>
            <a:r>
              <a:rPr lang="en-US" sz="2400" b="0">
                <a:solidFill>
                  <a:schemeClr val="accent2"/>
                </a:solidFill>
                <a:latin typeface="HurmeGeometricSans2 Bold"/>
              </a:rPr>
              <a:t>ODP Interregional Camp</a:t>
            </a:r>
            <a:endParaRPr lang="en-US"/>
          </a:p>
          <a:p>
            <a:endParaRPr lang="en-US" sz="2400" b="0">
              <a:solidFill>
                <a:schemeClr val="accent2"/>
              </a:solidFill>
            </a:endParaRPr>
          </a:p>
          <a:p>
            <a:r>
              <a:rPr lang="en-US" sz="2400" b="0">
                <a:solidFill>
                  <a:schemeClr val="accent2"/>
                </a:solidFill>
                <a:latin typeface="HurmeGeometricSans2 Bold"/>
              </a:rPr>
              <a:t>National ODP Team</a:t>
            </a:r>
            <a:endParaRPr lang="en-US"/>
          </a:p>
          <a:p>
            <a:r>
              <a:rPr lang="en-US" sz="2400" b="0">
                <a:solidFill>
                  <a:schemeClr val="accent2"/>
                </a:solidFill>
                <a:latin typeface="HurmeGeometricSans2 Bold"/>
              </a:rPr>
              <a:t>International Competition</a:t>
            </a:r>
            <a:endParaRPr lang="en-US">
              <a:solidFill>
                <a:schemeClr val="accent2"/>
              </a:solidFill>
            </a:endParaRPr>
          </a:p>
          <a:p>
            <a:endParaRPr lang="en-US" sz="2400" b="0">
              <a:solidFill>
                <a:schemeClr val="accent2"/>
              </a:solidFill>
              <a:latin typeface="HurmeGeometricSans2 Bold"/>
            </a:endParaRPr>
          </a:p>
          <a:p>
            <a:r>
              <a:rPr lang="en-US" sz="2400" b="0">
                <a:solidFill>
                  <a:schemeClr val="accent2"/>
                </a:solidFill>
                <a:latin typeface="HurmeGeometricSans2 Bold"/>
              </a:rPr>
              <a:t>Congratulations to our 2025-2026 National ODP Team Players:</a:t>
            </a:r>
            <a:endParaRPr lang="en-US" b="0">
              <a:solidFill>
                <a:schemeClr val="accent2"/>
              </a:solidFill>
            </a:endParaRPr>
          </a:p>
          <a:p>
            <a:endParaRPr lang="en-US" sz="2400" b="0">
              <a:solidFill>
                <a:schemeClr val="accent2"/>
              </a:solidFill>
              <a:latin typeface="HurmeGeometricSans2 Bold"/>
            </a:endParaRPr>
          </a:p>
          <a:p>
            <a:r>
              <a:rPr lang="en-US" sz="2400" b="0">
                <a:solidFill>
                  <a:schemeClr val="accent2"/>
                </a:solidFill>
                <a:latin typeface="HurmeGeometricSans2 Bold"/>
              </a:rPr>
              <a:t>• Mason Boggs</a:t>
            </a:r>
            <a:endParaRPr lang="en-US"/>
          </a:p>
          <a:p>
            <a:r>
              <a:rPr lang="en-US" sz="2400" b="0">
                <a:solidFill>
                  <a:schemeClr val="accent2"/>
                </a:solidFill>
                <a:latin typeface="HurmeGeometricSans2 Bold"/>
              </a:rPr>
              <a:t>• Stella Jones</a:t>
            </a:r>
            <a:endParaRPr lang="en-US"/>
          </a:p>
          <a:p>
            <a:r>
              <a:rPr lang="en-US" sz="2400" b="0">
                <a:solidFill>
                  <a:schemeClr val="accent2"/>
                </a:solidFill>
                <a:latin typeface="HurmeGeometricSans2 Bold"/>
              </a:rPr>
              <a:t>• Amuza Shanti</a:t>
            </a:r>
            <a:endParaRPr lang="en-US"/>
          </a:p>
          <a:p>
            <a:r>
              <a:rPr lang="en-US" sz="2400" b="0">
                <a:solidFill>
                  <a:schemeClr val="accent2"/>
                </a:solidFill>
                <a:latin typeface="HurmeGeometricSans2 Bold"/>
              </a:rPr>
              <a:t>• Adrian Lowe</a:t>
            </a:r>
            <a:endParaRPr lang="en-US"/>
          </a:p>
          <a:p>
            <a:r>
              <a:rPr lang="en-US" sz="2400" b="0">
                <a:solidFill>
                  <a:schemeClr val="accent2"/>
                </a:solidFill>
                <a:latin typeface="HurmeGeometricSans2 Bold"/>
              </a:rPr>
              <a:t>• Elijah Grimaldo</a:t>
            </a:r>
            <a:endParaRPr lang="en-US"/>
          </a:p>
          <a:p>
            <a:endParaRPr lang="en-US" sz="2400" b="0">
              <a:solidFill>
                <a:schemeClr val="accent2"/>
              </a:solidFill>
            </a:endParaRPr>
          </a:p>
          <a:p>
            <a:endParaRPr lang="en-US" sz="3000">
              <a:solidFill>
                <a:schemeClr val="accent2"/>
              </a:solidFill>
              <a:latin typeface="Hurme Geometric Sans 1"/>
            </a:endParaRPr>
          </a:p>
        </p:txBody>
      </p:sp>
      <p:pic>
        <p:nvPicPr>
          <p:cNvPr id="4" name="Picture 3" descr="A red white and blue logo&#10;&#10;AI-generated content may be incorrect.">
            <a:extLst>
              <a:ext uri="{FF2B5EF4-FFF2-40B4-BE49-F238E27FC236}">
                <a16:creationId xmlns:a16="http://schemas.microsoft.com/office/drawing/2014/main" id="{1041BC76-7A14-2AF0-6933-061EB8848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0176" y="6228826"/>
            <a:ext cx="483243" cy="580240"/>
          </a:xfrm>
          <a:prstGeom prst="rect">
            <a:avLst/>
          </a:prstGeom>
        </p:spPr>
      </p:pic>
      <p:pic>
        <p:nvPicPr>
          <p:cNvPr id="6" name="Picture 5" descr="A logo for a football team&#10;&#10;AI-generated content may be incorrect.">
            <a:extLst>
              <a:ext uri="{FF2B5EF4-FFF2-40B4-BE49-F238E27FC236}">
                <a16:creationId xmlns:a16="http://schemas.microsoft.com/office/drawing/2014/main" id="{79088FE8-B1CF-B75D-08E4-61096BAB50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3230" y="6172900"/>
            <a:ext cx="748018" cy="68510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54B9383-FB87-D48A-0CCD-2FD0BF42AA08}"/>
              </a:ext>
            </a:extLst>
          </p:cNvPr>
          <p:cNvSpPr txBox="1">
            <a:spLocks/>
          </p:cNvSpPr>
          <p:nvPr/>
        </p:nvSpPr>
        <p:spPr>
          <a:xfrm>
            <a:off x="5376484" y="1796941"/>
            <a:ext cx="4374024" cy="4377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273656"/>
                </a:solidFill>
                <a:latin typeface="HurmeGeometricSans2 Bold" panose="020B0800020000000000" pitchFamily="34" charset="0"/>
                <a:ea typeface="+mj-ea"/>
                <a:cs typeface="+mj-cs"/>
              </a:defRPr>
            </a:lvl1pPr>
          </a:lstStyle>
          <a:p>
            <a:r>
              <a:rPr lang="en-US" sz="2000" u="sng">
                <a:solidFill>
                  <a:schemeClr val="accent2"/>
                </a:solidFill>
                <a:latin typeface="HurmeGeometricSans2 Bold"/>
              </a:rPr>
              <a:t>Idaho ODP By The Numbers</a:t>
            </a:r>
            <a:endParaRPr lang="en-US" sz="2000" u="sng">
              <a:solidFill>
                <a:schemeClr val="accent2"/>
              </a:solidFill>
            </a:endParaRPr>
          </a:p>
          <a:p>
            <a:r>
              <a:rPr lang="en-US" sz="2000" u="sng">
                <a:solidFill>
                  <a:schemeClr val="accent2"/>
                </a:solidFill>
                <a:latin typeface="HurmeGeometricSans2 Bold"/>
              </a:rPr>
              <a:t>2025/2026 Cycle Highlight</a:t>
            </a:r>
          </a:p>
          <a:p>
            <a:endParaRPr lang="en-US" sz="2400" b="0">
              <a:solidFill>
                <a:schemeClr val="accent2"/>
              </a:solidFill>
              <a:latin typeface="HurmeGeometricSans2 Bold"/>
            </a:endParaRPr>
          </a:p>
          <a:p>
            <a:r>
              <a:rPr lang="en-US" sz="2400" b="0">
                <a:solidFill>
                  <a:schemeClr val="accent2"/>
                </a:solidFill>
                <a:latin typeface="HurmeGeometricSans2 Bold"/>
              </a:rPr>
              <a:t>• 420+ Players</a:t>
            </a:r>
            <a:br>
              <a:rPr lang="en-US" sz="2400" b="0">
                <a:solidFill>
                  <a:schemeClr val="accent2"/>
                </a:solidFill>
                <a:latin typeface="HurmeGeometricSans2 Bold"/>
              </a:rPr>
            </a:br>
            <a:r>
              <a:rPr lang="en-US" sz="2400" b="0">
                <a:solidFill>
                  <a:schemeClr val="accent2"/>
                </a:solidFill>
                <a:latin typeface="HurmeGeometricSans2 Bold"/>
              </a:rPr>
              <a:t>• 40+ Coaches</a:t>
            </a:r>
            <a:br>
              <a:rPr lang="en-US" sz="2400" b="0">
                <a:solidFill>
                  <a:schemeClr val="accent2"/>
                </a:solidFill>
                <a:latin typeface="HurmeGeometricSans2 Bold"/>
              </a:rPr>
            </a:br>
            <a:r>
              <a:rPr lang="en-US" sz="2400" b="0">
                <a:solidFill>
                  <a:schemeClr val="accent2"/>
                </a:solidFill>
                <a:latin typeface="HurmeGeometricSans2 Bold"/>
              </a:rPr>
              <a:t>• 3 RTC Locations</a:t>
            </a:r>
            <a:br>
              <a:rPr lang="en-US" sz="2400" b="0">
                <a:solidFill>
                  <a:schemeClr val="accent2"/>
                </a:solidFill>
                <a:latin typeface="HurmeGeometricSans2 Bold"/>
              </a:rPr>
            </a:br>
            <a:r>
              <a:rPr lang="en-US" sz="2400" b="0">
                <a:solidFill>
                  <a:schemeClr val="accent2"/>
                </a:solidFill>
                <a:latin typeface="HurmeGeometricSans2 Bold"/>
              </a:rPr>
              <a:t>• 5 National ODP Team Selections</a:t>
            </a:r>
            <a:br>
              <a:rPr lang="en-US" sz="2400" b="0">
                <a:solidFill>
                  <a:schemeClr val="accent2"/>
                </a:solidFill>
                <a:latin typeface="HurmeGeometricSans2 Bold"/>
              </a:rPr>
            </a:br>
            <a:r>
              <a:rPr lang="en-US" sz="2400" b="0">
                <a:solidFill>
                  <a:schemeClr val="accent2"/>
                </a:solidFill>
                <a:latin typeface="HurmeGeometricSans2 Bold"/>
              </a:rPr>
              <a:t>• 12 Interregional Team Selections</a:t>
            </a:r>
            <a:br>
              <a:rPr lang="en-US" sz="2400" b="0">
                <a:solidFill>
                  <a:schemeClr val="accent2"/>
                </a:solidFill>
                <a:latin typeface="HurmeGeometricSans2 Bold"/>
              </a:rPr>
            </a:br>
            <a:endParaRPr lang="en-US" sz="2400" b="0">
              <a:solidFill>
                <a:schemeClr val="accent2"/>
              </a:solidFill>
            </a:endParaRPr>
          </a:p>
          <a:p>
            <a:r>
              <a:rPr lang="en-US" sz="2400" b="0">
                <a:solidFill>
                  <a:schemeClr val="accent2"/>
                </a:solidFill>
                <a:latin typeface="HurmeGeometricSans2 Bold"/>
              </a:rPr>
              <a:t>Continuing to grow opportunities for players and coaches across Idaho.</a:t>
            </a:r>
            <a:endParaRPr lang="en-US"/>
          </a:p>
          <a:p>
            <a:endParaRPr lang="en-US" sz="2400" b="0">
              <a:solidFill>
                <a:schemeClr val="accent2"/>
              </a:solidFill>
            </a:endParaRPr>
          </a:p>
          <a:p>
            <a:endParaRPr lang="en-US" sz="3000">
              <a:solidFill>
                <a:schemeClr val="accent2"/>
              </a:solidFill>
              <a:latin typeface="Hurme Geometric Sans 1"/>
            </a:endParaRPr>
          </a:p>
        </p:txBody>
      </p:sp>
    </p:spTree>
    <p:extLst>
      <p:ext uri="{BB962C8B-B14F-4D97-AF65-F5344CB8AC3E}">
        <p14:creationId xmlns:p14="http://schemas.microsoft.com/office/powerpoint/2010/main" val="3736650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27365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F2018D-A821-51D7-4B78-C7ED0EA52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ouple of women playing football&#10;&#10;Description automatically generated with low confidence">
            <a:extLst>
              <a:ext uri="{FF2B5EF4-FFF2-40B4-BE49-F238E27FC236}">
                <a16:creationId xmlns:a16="http://schemas.microsoft.com/office/drawing/2014/main" id="{E22C0AA2-9385-EC8F-D7EC-DDB99538BB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781" b="14798"/>
          <a:stretch/>
        </p:blipFill>
        <p:spPr>
          <a:xfrm>
            <a:off x="-6514" y="0"/>
            <a:ext cx="12198513" cy="685800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9C643763-68DC-F622-4231-EACC3D7385A8}"/>
              </a:ext>
            </a:extLst>
          </p:cNvPr>
          <p:cNvSpPr txBox="1">
            <a:spLocks/>
          </p:cNvSpPr>
          <p:nvPr/>
        </p:nvSpPr>
        <p:spPr>
          <a:xfrm>
            <a:off x="2572809" y="4101053"/>
            <a:ext cx="7046382" cy="10678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8800" b="1" i="0" kern="1200" spc="0">
                <a:solidFill>
                  <a:schemeClr val="bg1"/>
                </a:solidFill>
                <a:latin typeface="HurmeGeometricSans2 Bold" panose="020B0800020000000000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75000"/>
              </a:lnSpc>
            </a:pPr>
            <a:r>
              <a:rPr lang="en-US" sz="6400">
                <a:latin typeface="Hurme Geometric Sans 1" panose="020B0500020000000000" pitchFamily="34" charset="77"/>
              </a:rPr>
              <a:t>THANK YOU</a:t>
            </a: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E36C5D2B-77DF-1B50-503D-60DF607207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7968" y="1752788"/>
            <a:ext cx="1616065" cy="2100230"/>
          </a:xfrm>
          <a:prstGeom prst="rect">
            <a:avLst/>
          </a:prstGeom>
        </p:spPr>
      </p:pic>
      <p:pic>
        <p:nvPicPr>
          <p:cNvPr id="3" name="Picture 2" descr="A red white and blue logo&#10;&#10;AI-generated content may be incorrect.">
            <a:extLst>
              <a:ext uri="{FF2B5EF4-FFF2-40B4-BE49-F238E27FC236}">
                <a16:creationId xmlns:a16="http://schemas.microsoft.com/office/drawing/2014/main" id="{6921639B-8665-9D85-EB11-EF33EF853A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2885" y="5952978"/>
            <a:ext cx="550676" cy="634186"/>
          </a:xfrm>
          <a:prstGeom prst="rect">
            <a:avLst/>
          </a:prstGeom>
        </p:spPr>
      </p:pic>
      <p:pic>
        <p:nvPicPr>
          <p:cNvPr id="5" name="Picture 4" descr="A logo for a football team&#10;&#10;AI-generated content may be incorrect.">
            <a:extLst>
              <a:ext uri="{FF2B5EF4-FFF2-40B4-BE49-F238E27FC236}">
                <a16:creationId xmlns:a16="http://schemas.microsoft.com/office/drawing/2014/main" id="{64514DDD-0057-39F7-6FBD-E8EA203391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3372" y="5897052"/>
            <a:ext cx="815451" cy="7390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2B76C4-8162-8E79-CBC6-02F23E479C0E}"/>
              </a:ext>
            </a:extLst>
          </p:cNvPr>
          <p:cNvSpPr txBox="1">
            <a:spLocks/>
          </p:cNvSpPr>
          <p:nvPr/>
        </p:nvSpPr>
        <p:spPr>
          <a:xfrm>
            <a:off x="2572808" y="4883373"/>
            <a:ext cx="7046382" cy="10678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8800" b="1" i="0" kern="1200" spc="0">
                <a:solidFill>
                  <a:schemeClr val="bg1"/>
                </a:solidFill>
                <a:latin typeface="HurmeGeometricSans2 Bold" panose="020B0800020000000000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75000"/>
              </a:lnSpc>
            </a:pPr>
            <a:r>
              <a:rPr lang="en-US" sz="2400">
                <a:latin typeface="Hurme Geometric Sans 1"/>
              </a:rPr>
              <a:t>Q&amp;A starting from the chat then proceeding to raised hands.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78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68" descr="A group of women playing football&#10;&#10;Description automatically generated with medium confidence">
            <a:extLst>
              <a:ext uri="{FF2B5EF4-FFF2-40B4-BE49-F238E27FC236}">
                <a16:creationId xmlns:a16="http://schemas.microsoft.com/office/drawing/2014/main" id="{51D78B04-8919-82A7-4D6D-BC74A4C677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41513" t="984" r="22713" b="9682"/>
          <a:stretch/>
        </p:blipFill>
        <p:spPr>
          <a:xfrm>
            <a:off x="8453336" y="0"/>
            <a:ext cx="3738664" cy="6227064"/>
          </a:xfrm>
          <a:prstGeom prst="rect">
            <a:avLst/>
          </a:prstGeom>
        </p:spPr>
      </p:pic>
      <p:pic>
        <p:nvPicPr>
          <p:cNvPr id="73" name="Graphic 72">
            <a:extLst>
              <a:ext uri="{FF2B5EF4-FFF2-40B4-BE49-F238E27FC236}">
                <a16:creationId xmlns:a16="http://schemas.microsoft.com/office/drawing/2014/main" id="{B2307A8A-2990-EBFB-AC98-D41B45C70F84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" r="-844" b="9199"/>
          <a:stretch/>
        </p:blipFill>
        <p:spPr>
          <a:xfrm>
            <a:off x="8313357" y="0"/>
            <a:ext cx="2913620" cy="6227064"/>
          </a:xfrm>
          <a:prstGeom prst="rect">
            <a:avLst/>
          </a:prstGeom>
        </p:spPr>
      </p:pic>
      <p:sp>
        <p:nvSpPr>
          <p:cNvPr id="67" name="Rectangle 66">
            <a:extLst>
              <a:ext uri="{FF2B5EF4-FFF2-40B4-BE49-F238E27FC236}">
                <a16:creationId xmlns:a16="http://schemas.microsoft.com/office/drawing/2014/main" id="{AC6AA5C2-93E0-A85E-DA64-6BAC88816229}"/>
              </a:ext>
            </a:extLst>
          </p:cNvPr>
          <p:cNvSpPr/>
          <p:nvPr/>
        </p:nvSpPr>
        <p:spPr>
          <a:xfrm>
            <a:off x="0" y="0"/>
            <a:ext cx="9049087" cy="6227064"/>
          </a:xfrm>
          <a:custGeom>
            <a:avLst/>
            <a:gdLst>
              <a:gd name="connsiteX0" fmla="*/ 0 w 9049087"/>
              <a:gd name="connsiteY0" fmla="*/ 0 h 6227064"/>
              <a:gd name="connsiteX1" fmla="*/ 9049087 w 9049087"/>
              <a:gd name="connsiteY1" fmla="*/ 0 h 6227064"/>
              <a:gd name="connsiteX2" fmla="*/ 9049087 w 9049087"/>
              <a:gd name="connsiteY2" fmla="*/ 6227064 h 6227064"/>
              <a:gd name="connsiteX3" fmla="*/ 0 w 9049087"/>
              <a:gd name="connsiteY3" fmla="*/ 6227064 h 6227064"/>
              <a:gd name="connsiteX4" fmla="*/ 0 w 9049087"/>
              <a:gd name="connsiteY4" fmla="*/ 0 h 6227064"/>
              <a:gd name="connsiteX0" fmla="*/ 0 w 9049087"/>
              <a:gd name="connsiteY0" fmla="*/ 0 h 6227064"/>
              <a:gd name="connsiteX1" fmla="*/ 9049087 w 9049087"/>
              <a:gd name="connsiteY1" fmla="*/ 0 h 6227064"/>
              <a:gd name="connsiteX2" fmla="*/ 8559854 w 9049087"/>
              <a:gd name="connsiteY2" fmla="*/ 6227064 h 6227064"/>
              <a:gd name="connsiteX3" fmla="*/ 0 w 9049087"/>
              <a:gd name="connsiteY3" fmla="*/ 6227064 h 6227064"/>
              <a:gd name="connsiteX4" fmla="*/ 0 w 9049087"/>
              <a:gd name="connsiteY4" fmla="*/ 0 h 6227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49087" h="6227064">
                <a:moveTo>
                  <a:pt x="0" y="0"/>
                </a:moveTo>
                <a:lnTo>
                  <a:pt x="9049087" y="0"/>
                </a:lnTo>
                <a:lnTo>
                  <a:pt x="8559854" y="6227064"/>
                </a:lnTo>
                <a:lnTo>
                  <a:pt x="0" y="622706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3A15125-7C67-47DD-A44A-9D2E973F2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2" y="126142"/>
            <a:ext cx="4884923" cy="914400"/>
          </a:xfrm>
        </p:spPr>
        <p:txBody>
          <a:bodyPr>
            <a:noAutofit/>
          </a:bodyPr>
          <a:lstStyle/>
          <a:p>
            <a:r>
              <a:rPr lang="en-US" sz="3600">
                <a:latin typeface="Hurme Geometric Sans 1"/>
              </a:rPr>
              <a:t>Idaho ODP Town Hall</a:t>
            </a:r>
            <a:endParaRPr lang="en-US"/>
          </a:p>
        </p:txBody>
      </p:sp>
      <p:pic>
        <p:nvPicPr>
          <p:cNvPr id="71" name="Picture 70" descr="A person in a red uniform&#10;&#10;Description automatically generated with low confidence">
            <a:extLst>
              <a:ext uri="{FF2B5EF4-FFF2-40B4-BE49-F238E27FC236}">
                <a16:creationId xmlns:a16="http://schemas.microsoft.com/office/drawing/2014/main" id="{D590AC03-BA69-0584-547E-CF18DD6FBD1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403" t="985" r="37916" b="9793"/>
          <a:stretch/>
        </p:blipFill>
        <p:spPr>
          <a:xfrm>
            <a:off x="6769686" y="7799"/>
            <a:ext cx="3833463" cy="62192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BBFD23-4DEA-7106-E986-ADA07E63480A}"/>
              </a:ext>
            </a:extLst>
          </p:cNvPr>
          <p:cNvSpPr txBox="1">
            <a:spLocks/>
          </p:cNvSpPr>
          <p:nvPr/>
        </p:nvSpPr>
        <p:spPr>
          <a:xfrm>
            <a:off x="-10631" y="1370881"/>
            <a:ext cx="7668681" cy="45942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273656"/>
                </a:solidFill>
                <a:latin typeface="HurmeGeometricSans2 Bold" panose="020B0800020000000000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2026-2027 Season Overview</a:t>
            </a:r>
          </a:p>
          <a:p>
            <a:endParaRPr lang="en-US" sz="1800" b="0">
              <a:solidFill>
                <a:srgbClr val="000000"/>
              </a:solidFill>
              <a:latin typeface="HurmeGeometricSans2 Bold"/>
              <a:cs typeface="Arial"/>
            </a:endParaRPr>
          </a:p>
          <a:p>
            <a:r>
              <a:rPr lang="en-US" sz="1800" b="0" i="1">
                <a:solidFill>
                  <a:srgbClr val="000000"/>
                </a:solidFill>
                <a:latin typeface="HurmeGeometricSans2 Bold"/>
                <a:cs typeface="Arial"/>
              </a:rPr>
              <a:t>Join Idaho's Team</a:t>
            </a:r>
            <a:endParaRPr lang="en-US" i="1">
              <a:latin typeface="HurmeGeometricSans2 Bold"/>
              <a:cs typeface="Arial"/>
            </a:endParaRPr>
          </a:p>
          <a:p>
            <a:endParaRPr lang="en-US" sz="1800" b="0">
              <a:solidFill>
                <a:srgbClr val="000000"/>
              </a:solidFill>
              <a:latin typeface="HurmeGeometricSans2 Bold"/>
              <a:cs typeface="Arial"/>
            </a:endParaRPr>
          </a:p>
          <a:p>
            <a:r>
              <a:rPr lang="en-US" sz="1800" u="sng">
                <a:solidFill>
                  <a:srgbClr val="000000"/>
                </a:solidFill>
                <a:latin typeface="Arial"/>
                <a:cs typeface="Arial"/>
              </a:rPr>
              <a:t>Program Overview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000000"/>
                </a:solidFill>
                <a:latin typeface="HurmeGeometricSans2 Bold"/>
                <a:cs typeface="Arial"/>
              </a:rPr>
              <a:t>Tryouts &amp; Selection Process</a:t>
            </a:r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000000"/>
                </a:solidFill>
                <a:latin typeface="HurmeGeometricSans2 Bold"/>
                <a:cs typeface="Arial"/>
              </a:rPr>
              <a:t>RTC Pools &amp; State Select Teams 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000000"/>
                </a:solidFill>
                <a:latin typeface="HurmeGeometricSans2 Bold"/>
                <a:cs typeface="Arial"/>
              </a:rPr>
              <a:t>Coaching Staff 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000000"/>
                </a:solidFill>
                <a:latin typeface="HurmeGeometricSans2 Bold"/>
                <a:cs typeface="Arial"/>
              </a:rPr>
              <a:t>Season Calendar 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000000"/>
                </a:solidFill>
                <a:latin typeface="HurmeGeometricSans2 Bold"/>
                <a:cs typeface="Arial"/>
              </a:rPr>
              <a:t>Events &amp; Travel 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000000"/>
                </a:solidFill>
                <a:latin typeface="HurmeGeometricSans2 Bold"/>
                <a:cs typeface="Arial"/>
              </a:rPr>
              <a:t>International Opportunities 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000000"/>
                </a:solidFill>
                <a:latin typeface="HurmeGeometricSans2 Bold"/>
                <a:cs typeface="Arial"/>
              </a:rPr>
              <a:t>Team Managers </a:t>
            </a:r>
            <a:endParaRPr lang="en-US"/>
          </a:p>
          <a:p>
            <a:pPr>
              <a:buFont typeface="Arial"/>
              <a:buChar char="•"/>
            </a:pPr>
            <a:r>
              <a:rPr lang="en-US" sz="1800" b="0">
                <a:solidFill>
                  <a:srgbClr val="000000"/>
                </a:solidFill>
                <a:latin typeface="HurmeGeometricSans2 Bold"/>
                <a:cs typeface="Arial"/>
              </a:rPr>
              <a:t>Questions &amp; Answers</a:t>
            </a:r>
            <a:endParaRPr lang="en-US"/>
          </a:p>
          <a:p>
            <a:pPr marL="285750" indent="-285750">
              <a:buFont typeface="Arial"/>
              <a:buChar char="•"/>
            </a:pPr>
            <a:endParaRPr lang="en-US" sz="1800" b="0">
              <a:solidFill>
                <a:srgbClr val="000000"/>
              </a:solidFill>
              <a:cs typeface="Arial"/>
            </a:endParaRPr>
          </a:p>
          <a:p>
            <a:pPr>
              <a:buFont typeface="Arial"/>
            </a:pPr>
            <a:endParaRPr lang="en-US" sz="1800" b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sz="3000">
              <a:solidFill>
                <a:schemeClr val="accent2"/>
              </a:solidFill>
              <a:latin typeface="Hurme Geometric Sans 1" panose="020B0500020000000000" pitchFamily="34" charset="77"/>
            </a:endParaRPr>
          </a:p>
        </p:txBody>
      </p:sp>
      <p:pic>
        <p:nvPicPr>
          <p:cNvPr id="4" name="Picture 3" descr="A red white and blue logo&#10;&#10;AI-generated content may be incorrect.">
            <a:extLst>
              <a:ext uri="{FF2B5EF4-FFF2-40B4-BE49-F238E27FC236}">
                <a16:creationId xmlns:a16="http://schemas.microsoft.com/office/drawing/2014/main" id="{FE52BDE9-EBEA-DDE5-B743-30B919BE72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0176" y="6228826"/>
            <a:ext cx="483243" cy="580240"/>
          </a:xfrm>
          <a:prstGeom prst="rect">
            <a:avLst/>
          </a:prstGeom>
        </p:spPr>
      </p:pic>
      <p:pic>
        <p:nvPicPr>
          <p:cNvPr id="6" name="Picture 5" descr="A logo for a football team&#10;&#10;AI-generated content may be incorrect.">
            <a:extLst>
              <a:ext uri="{FF2B5EF4-FFF2-40B4-BE49-F238E27FC236}">
                <a16:creationId xmlns:a16="http://schemas.microsoft.com/office/drawing/2014/main" id="{9D167708-4CA7-E102-1901-4A3E614A04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9973" y="6172900"/>
            <a:ext cx="748018" cy="68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82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66C3AB-38CC-94FB-E711-A37E1EB11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1C4FDBE2-32F7-4AC4-A40C-C51C65B1D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Arc 45">
            <a:extLst>
              <a:ext uri="{FF2B5EF4-FFF2-40B4-BE49-F238E27FC236}">
                <a16:creationId xmlns:a16="http://schemas.microsoft.com/office/drawing/2014/main" id="{E2B33195-5BCA-4BB7-A82D-67395226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604789">
            <a:off x="675639" y="775849"/>
            <a:ext cx="2987899" cy="2987899"/>
          </a:xfrm>
          <a:prstGeom prst="arc">
            <a:avLst>
              <a:gd name="adj1" fmla="val 14455503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E117E4F-F47F-E509-902C-3D3302EFF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4792" y="644894"/>
            <a:ext cx="4425551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>
                <a:solidFill>
                  <a:srgbClr val="FFFFFF"/>
                </a:solidFill>
                <a:latin typeface="+mj-lt"/>
              </a:rPr>
              <a:t>Program Overview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53858E-C2C1-17EA-7362-682AD17310B2}"/>
              </a:ext>
            </a:extLst>
          </p:cNvPr>
          <p:cNvSpPr txBox="1">
            <a:spLocks/>
          </p:cNvSpPr>
          <p:nvPr/>
        </p:nvSpPr>
        <p:spPr>
          <a:xfrm>
            <a:off x="507227" y="3886567"/>
            <a:ext cx="5591501" cy="2359149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273656"/>
                </a:solidFill>
                <a:latin typeface="HurmeGeometricSans2 Bold" panose="020B0800020000000000" pitchFamily="34" charset="0"/>
                <a:ea typeface="+mj-ea"/>
                <a:cs typeface="+mj-cs"/>
              </a:defRPr>
            </a:lvl1pPr>
          </a:lstStyle>
          <a:p>
            <a:r>
              <a:rPr lang="en-US" sz="1700" b="0">
                <a:solidFill>
                  <a:schemeClr val="bg1"/>
                </a:solidFill>
                <a:latin typeface="HurmeGeometricSans2 Bold"/>
                <a:ea typeface="+mn-ea"/>
                <a:cs typeface="+mn-cs"/>
              </a:rPr>
              <a:t>The Idaho Olympic Development Program (ODP) provides players opportunities to:</a:t>
            </a:r>
            <a:endParaRPr lang="en-US"/>
          </a:p>
          <a:p>
            <a:endParaRPr lang="en-US" sz="1700" b="0">
              <a:solidFill>
                <a:schemeClr val="bg1"/>
              </a:solidFill>
              <a:latin typeface="HurmeGeometricSans2 Bold"/>
              <a:ea typeface="+mn-ea"/>
              <a:cs typeface="+mn-cs"/>
            </a:endParaRPr>
          </a:p>
          <a:p>
            <a:pPr marL="285750" indent="-285750">
              <a:buFont typeface="Arial"/>
              <a:buChar char="•"/>
            </a:pPr>
            <a:r>
              <a:rPr lang="en-US" sz="1700" b="0">
                <a:solidFill>
                  <a:schemeClr val="bg1"/>
                </a:solidFill>
                <a:latin typeface="HurmeGeometricSans2 Bold"/>
                <a:ea typeface="+mn-ea"/>
                <a:cs typeface="+mn-cs"/>
              </a:rPr>
              <a:t>Train with top players from across Idaho </a:t>
            </a:r>
            <a:endParaRPr lang="en-US">
              <a:solidFill>
                <a:schemeClr val="bg1"/>
              </a:solidFill>
              <a:latin typeface="HurmeGeometricSans2 Bold"/>
            </a:endParaRPr>
          </a:p>
          <a:p>
            <a:pPr marL="285750" indent="-285750">
              <a:buFont typeface="Arial"/>
              <a:buChar char="•"/>
            </a:pPr>
            <a:r>
              <a:rPr lang="en-US" sz="1700" b="0">
                <a:solidFill>
                  <a:schemeClr val="bg1"/>
                </a:solidFill>
                <a:latin typeface="HurmeGeometricSans2 Bold"/>
                <a:ea typeface="+mn-ea"/>
                <a:cs typeface="+mn-cs"/>
              </a:rPr>
              <a:t>Work with coaches from different clubs and environments 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sz="1700" b="0">
                <a:solidFill>
                  <a:schemeClr val="bg1"/>
                </a:solidFill>
                <a:latin typeface="HurmeGeometricSans2 Bold"/>
                <a:ea typeface="+mn-ea"/>
                <a:cs typeface="+mn-cs"/>
              </a:rPr>
              <a:t>Compete in regional and national pathways 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sz="1700" b="0">
                <a:solidFill>
                  <a:schemeClr val="bg1"/>
                </a:solidFill>
                <a:latin typeface="HurmeGeometricSans2 Bold"/>
                <a:ea typeface="+mn-ea"/>
                <a:cs typeface="+mn-cs"/>
              </a:rPr>
              <a:t>Attend identification events 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sz="1700" b="0">
                <a:solidFill>
                  <a:schemeClr val="bg1"/>
                </a:solidFill>
                <a:latin typeface="HurmeGeometricSans2 Bold"/>
                <a:ea typeface="+mn-ea"/>
                <a:cs typeface="+mn-cs"/>
              </a:rPr>
              <a:t>Access regional, </a:t>
            </a:r>
            <a:r>
              <a:rPr lang="en-US" sz="1700" b="0">
                <a:solidFill>
                  <a:schemeClr val="bg1"/>
                </a:solidFill>
                <a:latin typeface="HurmeGeometricSans2 Bold"/>
                <a:ea typeface="+mn-ea"/>
                <a:cs typeface="Arial"/>
              </a:rPr>
              <a:t>interregional</a:t>
            </a:r>
            <a:r>
              <a:rPr lang="en-US" sz="1700" b="0">
                <a:solidFill>
                  <a:schemeClr val="bg1"/>
                </a:solidFill>
                <a:latin typeface="HurmeGeometricSans2 Bold"/>
                <a:ea typeface="+mn-ea"/>
                <a:cs typeface="+mn-cs"/>
              </a:rPr>
              <a:t>, national, and international opportunities </a:t>
            </a:r>
            <a:endParaRPr lang="en-US">
              <a:ea typeface="+mn-ea"/>
              <a:cs typeface="+mn-cs"/>
            </a:endParaRPr>
          </a:p>
          <a:p>
            <a:pPr marL="285750" indent="-285750">
              <a:buFont typeface="Arial"/>
              <a:buChar char="•"/>
            </a:pPr>
            <a:r>
              <a:rPr lang="en-US" sz="1700" b="0">
                <a:solidFill>
                  <a:schemeClr val="bg1"/>
                </a:solidFill>
                <a:latin typeface="HurmeGeometricSans2 Bold"/>
                <a:ea typeface="+mn-ea"/>
                <a:cs typeface="+mn-cs"/>
              </a:rPr>
              <a:t>Represent Idaho at the highest levels of youth soccer</a:t>
            </a:r>
            <a:endParaRPr lang="en-US"/>
          </a:p>
          <a:p>
            <a:pPr>
              <a:spcBef>
                <a:spcPts val="1000"/>
              </a:spcBef>
            </a:pPr>
            <a:endParaRPr lang="en-US" sz="2400">
              <a:solidFill>
                <a:schemeClr val="bg1"/>
              </a:solidFill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CF8AD9F3-9AF6-494F-83A3-2F6775639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5976" y="2130090"/>
            <a:ext cx="457824" cy="4454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11156773-3FB3-46D9-9F87-821287404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3872" y="3116072"/>
            <a:ext cx="4378128" cy="3741928"/>
          </a:xfrm>
          <a:custGeom>
            <a:avLst/>
            <a:gdLst>
              <a:gd name="connsiteX0" fmla="*/ 2605183 w 4378128"/>
              <a:gd name="connsiteY0" fmla="*/ 0 h 3741928"/>
              <a:gd name="connsiteX1" fmla="*/ 4262321 w 4378128"/>
              <a:gd name="connsiteY1" fmla="*/ 594897 h 3741928"/>
              <a:gd name="connsiteX2" fmla="*/ 4378128 w 4378128"/>
              <a:gd name="connsiteY2" fmla="*/ 700149 h 3741928"/>
              <a:gd name="connsiteX3" fmla="*/ 4378128 w 4378128"/>
              <a:gd name="connsiteY3" fmla="*/ 3741928 h 3741928"/>
              <a:gd name="connsiteX4" fmla="*/ 263831 w 4378128"/>
              <a:gd name="connsiteY4" fmla="*/ 3741928 h 3741928"/>
              <a:gd name="connsiteX5" fmla="*/ 204729 w 4378128"/>
              <a:gd name="connsiteY5" fmla="*/ 3619238 h 3741928"/>
              <a:gd name="connsiteX6" fmla="*/ 0 w 4378128"/>
              <a:gd name="connsiteY6" fmla="*/ 2605183 h 3741928"/>
              <a:gd name="connsiteX7" fmla="*/ 2605183 w 4378128"/>
              <a:gd name="connsiteY7" fmla="*/ 0 h 374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78128" h="3741928">
                <a:moveTo>
                  <a:pt x="2605183" y="0"/>
                </a:moveTo>
                <a:cubicBezTo>
                  <a:pt x="3234659" y="0"/>
                  <a:pt x="3811992" y="223253"/>
                  <a:pt x="4262321" y="594897"/>
                </a:cubicBezTo>
                <a:lnTo>
                  <a:pt x="4378128" y="700149"/>
                </a:lnTo>
                <a:lnTo>
                  <a:pt x="4378128" y="3741928"/>
                </a:lnTo>
                <a:lnTo>
                  <a:pt x="263831" y="3741928"/>
                </a:lnTo>
                <a:lnTo>
                  <a:pt x="204729" y="3619238"/>
                </a:lnTo>
                <a:cubicBezTo>
                  <a:pt x="72899" y="3307558"/>
                  <a:pt x="0" y="2964884"/>
                  <a:pt x="0" y="2605183"/>
                </a:cubicBezTo>
                <a:cubicBezTo>
                  <a:pt x="0" y="1166380"/>
                  <a:pt x="1166380" y="0"/>
                  <a:pt x="26051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E8EA24D0-C854-4AA8-B8FD-D252660D8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99731" y="1"/>
            <a:ext cx="4208478" cy="3678281"/>
          </a:xfrm>
          <a:custGeom>
            <a:avLst/>
            <a:gdLst>
              <a:gd name="connsiteX0" fmla="*/ 711074 w 4208478"/>
              <a:gd name="connsiteY0" fmla="*/ 0 h 3678281"/>
              <a:gd name="connsiteX1" fmla="*/ 3497404 w 4208478"/>
              <a:gd name="connsiteY1" fmla="*/ 0 h 3678281"/>
              <a:gd name="connsiteX2" fmla="*/ 3592161 w 4208478"/>
              <a:gd name="connsiteY2" fmla="*/ 86120 h 3678281"/>
              <a:gd name="connsiteX3" fmla="*/ 4208478 w 4208478"/>
              <a:gd name="connsiteY3" fmla="*/ 1574042 h 3678281"/>
              <a:gd name="connsiteX4" fmla="*/ 2104239 w 4208478"/>
              <a:gd name="connsiteY4" fmla="*/ 3678281 h 3678281"/>
              <a:gd name="connsiteX5" fmla="*/ 0 w 4208478"/>
              <a:gd name="connsiteY5" fmla="*/ 1574042 h 3678281"/>
              <a:gd name="connsiteX6" fmla="*/ 616318 w 4208478"/>
              <a:gd name="connsiteY6" fmla="*/ 86120 h 367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08478" h="3678281">
                <a:moveTo>
                  <a:pt x="711074" y="0"/>
                </a:moveTo>
                <a:lnTo>
                  <a:pt x="3497404" y="0"/>
                </a:lnTo>
                <a:lnTo>
                  <a:pt x="3592161" y="86120"/>
                </a:lnTo>
                <a:cubicBezTo>
                  <a:pt x="3972953" y="466913"/>
                  <a:pt x="4208478" y="992973"/>
                  <a:pt x="4208478" y="1574042"/>
                </a:cubicBezTo>
                <a:cubicBezTo>
                  <a:pt x="4208478" y="2736181"/>
                  <a:pt x="3266378" y="3678281"/>
                  <a:pt x="2104239" y="3678281"/>
                </a:cubicBezTo>
                <a:cubicBezTo>
                  <a:pt x="942100" y="3678281"/>
                  <a:pt x="0" y="2736181"/>
                  <a:pt x="0" y="1574042"/>
                </a:cubicBezTo>
                <a:cubicBezTo>
                  <a:pt x="0" y="992973"/>
                  <a:pt x="235525" y="466913"/>
                  <a:pt x="616318" y="861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A red white and blue logo&#10;&#10;AI-generated content may be incorrect.">
            <a:extLst>
              <a:ext uri="{FF2B5EF4-FFF2-40B4-BE49-F238E27FC236}">
                <a16:creationId xmlns:a16="http://schemas.microsoft.com/office/drawing/2014/main" id="{885C7720-F8A0-9608-5A41-C8F144B888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5875" y="270180"/>
            <a:ext cx="2296188" cy="2709367"/>
          </a:xfrm>
          <a:custGeom>
            <a:avLst/>
            <a:gdLst/>
            <a:ahLst/>
            <a:cxnLst/>
            <a:rect l="l" t="t" r="r" b="b"/>
            <a:pathLst>
              <a:path w="2833631" h="2677010">
                <a:moveTo>
                  <a:pt x="49418" y="0"/>
                </a:moveTo>
                <a:lnTo>
                  <a:pt x="2784213" y="0"/>
                </a:lnTo>
                <a:cubicBezTo>
                  <a:pt x="2811506" y="0"/>
                  <a:pt x="2833631" y="22125"/>
                  <a:pt x="2833631" y="49418"/>
                </a:cubicBezTo>
                <a:lnTo>
                  <a:pt x="2833631" y="2627592"/>
                </a:lnTo>
                <a:cubicBezTo>
                  <a:pt x="2833631" y="2654885"/>
                  <a:pt x="2811506" y="2677010"/>
                  <a:pt x="2784213" y="2677010"/>
                </a:cubicBezTo>
                <a:lnTo>
                  <a:pt x="49418" y="2677010"/>
                </a:lnTo>
                <a:cubicBezTo>
                  <a:pt x="22125" y="2677010"/>
                  <a:pt x="0" y="2654885"/>
                  <a:pt x="0" y="2627592"/>
                </a:cubicBezTo>
                <a:lnTo>
                  <a:pt x="0" y="49418"/>
                </a:lnTo>
                <a:cubicBezTo>
                  <a:pt x="0" y="22125"/>
                  <a:pt x="22125" y="0"/>
                  <a:pt x="49418" y="0"/>
                </a:cubicBezTo>
                <a:close/>
              </a:path>
            </a:pathLst>
          </a:custGeom>
        </p:spPr>
      </p:pic>
      <p:pic>
        <p:nvPicPr>
          <p:cNvPr id="6" name="Picture 5" descr="A logo for a football team&#10;&#10;AI-generated content may be incorrect.">
            <a:extLst>
              <a:ext uri="{FF2B5EF4-FFF2-40B4-BE49-F238E27FC236}">
                <a16:creationId xmlns:a16="http://schemas.microsoft.com/office/drawing/2014/main" id="{9C68C9A9-8BB5-2308-5B09-3E6F21DD3E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8285" y="3884066"/>
            <a:ext cx="2567230" cy="2567230"/>
          </a:xfrm>
          <a:custGeom>
            <a:avLst/>
            <a:gdLst/>
            <a:ahLst/>
            <a:cxnLst/>
            <a:rect l="l" t="t" r="r" b="b"/>
            <a:pathLst>
              <a:path w="2833631" h="2677010">
                <a:moveTo>
                  <a:pt x="49418" y="0"/>
                </a:moveTo>
                <a:lnTo>
                  <a:pt x="2784213" y="0"/>
                </a:lnTo>
                <a:cubicBezTo>
                  <a:pt x="2811506" y="0"/>
                  <a:pt x="2833631" y="22125"/>
                  <a:pt x="2833631" y="49418"/>
                </a:cubicBezTo>
                <a:lnTo>
                  <a:pt x="2833631" y="2627592"/>
                </a:lnTo>
                <a:cubicBezTo>
                  <a:pt x="2833631" y="2654885"/>
                  <a:pt x="2811506" y="2677010"/>
                  <a:pt x="2784213" y="2677010"/>
                </a:cubicBezTo>
                <a:lnTo>
                  <a:pt x="49418" y="2677010"/>
                </a:lnTo>
                <a:cubicBezTo>
                  <a:pt x="22125" y="2677010"/>
                  <a:pt x="0" y="2654885"/>
                  <a:pt x="0" y="2627592"/>
                </a:cubicBezTo>
                <a:lnTo>
                  <a:pt x="0" y="49418"/>
                </a:lnTo>
                <a:cubicBezTo>
                  <a:pt x="0" y="22125"/>
                  <a:pt x="22125" y="0"/>
                  <a:pt x="4941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66865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1272F-013B-3C74-E217-ADEA37587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5D36D707-67F2-F48B-32B7-BA23B1729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324" y="364841"/>
            <a:ext cx="3868415" cy="914400"/>
          </a:xfrm>
        </p:spPr>
        <p:txBody>
          <a:bodyPr>
            <a:noAutofit/>
          </a:bodyPr>
          <a:lstStyle/>
          <a:p>
            <a:r>
              <a:rPr lang="en-US" sz="4000">
                <a:latin typeface="Hurme Geometric Sans 1"/>
              </a:rPr>
              <a:t>International Opportunities</a:t>
            </a:r>
            <a:endParaRPr lang="en-US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625D3AC4-2358-110D-F9A4-909556127E8C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r="15530" b="9313"/>
          <a:stretch/>
        </p:blipFill>
        <p:spPr>
          <a:xfrm>
            <a:off x="9751449" y="0"/>
            <a:ext cx="2440551" cy="62192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46C66B7-557A-5571-3F4D-29D76A70E686}"/>
              </a:ext>
            </a:extLst>
          </p:cNvPr>
          <p:cNvSpPr txBox="1">
            <a:spLocks/>
          </p:cNvSpPr>
          <p:nvPr/>
        </p:nvSpPr>
        <p:spPr>
          <a:xfrm>
            <a:off x="540324" y="1624122"/>
            <a:ext cx="8874904" cy="41739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273656"/>
                </a:solidFill>
                <a:latin typeface="HurmeGeometricSans2 Bold" panose="020B0800020000000000" pitchFamily="34" charset="0"/>
                <a:ea typeface="+mj-ea"/>
                <a:cs typeface="+mj-cs"/>
              </a:defRPr>
            </a:lvl1pPr>
          </a:lstStyle>
          <a:p>
            <a:r>
              <a:rPr lang="en-US" sz="2400" b="0">
                <a:solidFill>
                  <a:schemeClr val="accent2"/>
                </a:solidFill>
                <a:latin typeface="HurmeGeometricSans2 Bold"/>
              </a:rPr>
              <a:t>Idaho ODP International Experiences</a:t>
            </a:r>
            <a:endParaRPr lang="en-US"/>
          </a:p>
          <a:p>
            <a:endParaRPr lang="en-US" sz="2400" b="0">
              <a:solidFill>
                <a:schemeClr val="accent2"/>
              </a:solidFill>
              <a:latin typeface="HurmeGeometricSans2 Bold"/>
            </a:endParaRPr>
          </a:p>
          <a:p>
            <a:r>
              <a:rPr lang="en-US" sz="2400" b="0">
                <a:solidFill>
                  <a:schemeClr val="accent2"/>
                </a:solidFill>
                <a:latin typeface="HurmeGeometricSans2 Bold"/>
              </a:rPr>
              <a:t>• Open to all ODP Players</a:t>
            </a:r>
            <a:br>
              <a:rPr lang="en-US" sz="2400" b="0">
                <a:latin typeface="HurmeGeometricSans2 Bold"/>
              </a:rPr>
            </a:br>
            <a:r>
              <a:rPr lang="en-US" sz="2400" b="0">
                <a:solidFill>
                  <a:schemeClr val="accent2"/>
                </a:solidFill>
                <a:latin typeface="HurmeGeometricSans2 Bold"/>
              </a:rPr>
              <a:t>• Separate Registration Process</a:t>
            </a:r>
            <a:br>
              <a:rPr lang="en-US" sz="2400" b="0">
                <a:latin typeface="HurmeGeometricSans2 Bold"/>
              </a:rPr>
            </a:br>
            <a:r>
              <a:rPr lang="en-US" sz="2400" b="0">
                <a:solidFill>
                  <a:schemeClr val="accent2"/>
                </a:solidFill>
                <a:latin typeface="HurmeGeometricSans2 Bold"/>
              </a:rPr>
              <a:t>• Additional Development Opportunity</a:t>
            </a:r>
            <a:endParaRPr lang="en-US">
              <a:solidFill>
                <a:schemeClr val="accent2"/>
              </a:solidFill>
            </a:endParaRPr>
          </a:p>
          <a:p>
            <a:endParaRPr lang="en-US" sz="2400" b="0">
              <a:solidFill>
                <a:schemeClr val="accent2"/>
              </a:solidFill>
              <a:latin typeface="HurmeGeometricSans2 Bold"/>
            </a:endParaRPr>
          </a:p>
          <a:p>
            <a:r>
              <a:rPr lang="en-US" sz="2400" b="0">
                <a:solidFill>
                  <a:schemeClr val="accent2"/>
                </a:solidFill>
                <a:latin typeface="HurmeGeometricSans2 Bold"/>
              </a:rPr>
              <a:t>Potential Opportunities</a:t>
            </a:r>
            <a:endParaRPr lang="en-US">
              <a:solidFill>
                <a:schemeClr val="accent2"/>
              </a:solidFill>
            </a:endParaRPr>
          </a:p>
          <a:p>
            <a:r>
              <a:rPr lang="en-US" sz="2400" b="0">
                <a:solidFill>
                  <a:schemeClr val="accent2"/>
                </a:solidFill>
                <a:latin typeface="HurmeGeometricSans2 Bold"/>
              </a:rPr>
              <a:t>• Spain – Boys March 2027</a:t>
            </a:r>
            <a:br>
              <a:rPr lang="en-US" sz="2400" b="0">
                <a:latin typeface="HurmeGeometricSans2 Bold"/>
              </a:rPr>
            </a:br>
            <a:r>
              <a:rPr lang="en-US" sz="2400" b="0">
                <a:solidFill>
                  <a:schemeClr val="accent2"/>
                </a:solidFill>
                <a:latin typeface="HurmeGeometricSans2 Bold"/>
              </a:rPr>
              <a:t>• Brazil – Girls Summer 2027</a:t>
            </a:r>
            <a:endParaRPr lang="en-US">
              <a:solidFill>
                <a:schemeClr val="accent2"/>
              </a:solidFill>
            </a:endParaRPr>
          </a:p>
          <a:p>
            <a:endParaRPr lang="en-US" sz="2400" b="0">
              <a:solidFill>
                <a:schemeClr val="accent2"/>
              </a:solidFill>
              <a:latin typeface="HurmeGeometricSans2 Bold"/>
            </a:endParaRPr>
          </a:p>
          <a:p>
            <a:r>
              <a:rPr lang="en-US" sz="2400" b="0">
                <a:solidFill>
                  <a:schemeClr val="accent2"/>
                </a:solidFill>
                <a:latin typeface="HurmeGeometricSans2 Bold"/>
              </a:rPr>
              <a:t>Travel and educational programming provided in partnership with </a:t>
            </a:r>
            <a:r>
              <a:rPr lang="en-US" sz="2400" b="0" err="1">
                <a:solidFill>
                  <a:schemeClr val="accent2"/>
                </a:solidFill>
                <a:latin typeface="HurmeGeometricSans2 Bold"/>
              </a:rPr>
              <a:t>WorldStrides</a:t>
            </a:r>
            <a:r>
              <a:rPr lang="en-US" sz="2400" b="0">
                <a:solidFill>
                  <a:schemeClr val="accent2"/>
                </a:solidFill>
                <a:latin typeface="HurmeGeometricSans2 Bold"/>
              </a:rPr>
              <a:t>.</a:t>
            </a:r>
            <a:endParaRPr lang="en-US">
              <a:solidFill>
                <a:schemeClr val="accent2"/>
              </a:solidFill>
            </a:endParaRPr>
          </a:p>
          <a:p>
            <a:endParaRPr lang="en-US" sz="2400" b="0">
              <a:solidFill>
                <a:schemeClr val="accent2"/>
              </a:solidFill>
              <a:latin typeface="HurmeGeometricSans2 Bold"/>
            </a:endParaRPr>
          </a:p>
        </p:txBody>
      </p:sp>
      <p:pic>
        <p:nvPicPr>
          <p:cNvPr id="4" name="Picture 3" descr="A red white and blue logo&#10;&#10;AI-generated content may be incorrect.">
            <a:extLst>
              <a:ext uri="{FF2B5EF4-FFF2-40B4-BE49-F238E27FC236}">
                <a16:creationId xmlns:a16="http://schemas.microsoft.com/office/drawing/2014/main" id="{D799DCE4-0DB9-4D53-2309-92701C4994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0176" y="6228826"/>
            <a:ext cx="483243" cy="580240"/>
          </a:xfrm>
          <a:prstGeom prst="rect">
            <a:avLst/>
          </a:prstGeom>
        </p:spPr>
      </p:pic>
      <p:pic>
        <p:nvPicPr>
          <p:cNvPr id="6" name="Picture 5" descr="A logo for a football team&#10;&#10;AI-generated content may be incorrect.">
            <a:extLst>
              <a:ext uri="{FF2B5EF4-FFF2-40B4-BE49-F238E27FC236}">
                <a16:creationId xmlns:a16="http://schemas.microsoft.com/office/drawing/2014/main" id="{4765C7CC-3D9A-3D74-5C74-64E66C4920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3230" y="6172900"/>
            <a:ext cx="748018" cy="6851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BF8B2D7-4246-07D5-8A5D-F25AB77590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7871" y="504963"/>
            <a:ext cx="3956666" cy="58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953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73A15125-7C67-47DD-A44A-9D2E973F2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324" y="364841"/>
            <a:ext cx="5555876" cy="1052110"/>
          </a:xfrm>
        </p:spPr>
        <p:txBody>
          <a:bodyPr>
            <a:noAutofit/>
          </a:bodyPr>
          <a:lstStyle/>
          <a:p>
            <a:r>
              <a:rPr lang="en-US" sz="3600">
                <a:latin typeface="Hurme Geometric Sans 1"/>
              </a:rPr>
              <a:t>Tryouts &amp; Selection Process</a:t>
            </a:r>
            <a:endParaRPr lang="en-US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5F68DB6-8EA0-9FCD-1103-DC0C8C1E202F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r="15530" b="9313"/>
          <a:stretch/>
        </p:blipFill>
        <p:spPr>
          <a:xfrm>
            <a:off x="9751449" y="0"/>
            <a:ext cx="2440551" cy="62192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FBC361-B6E0-62AA-25FB-910895911A51}"/>
              </a:ext>
            </a:extLst>
          </p:cNvPr>
          <p:cNvSpPr txBox="1">
            <a:spLocks/>
          </p:cNvSpPr>
          <p:nvPr/>
        </p:nvSpPr>
        <p:spPr>
          <a:xfrm>
            <a:off x="540324" y="2061002"/>
            <a:ext cx="9054968" cy="35476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273656"/>
                </a:solidFill>
                <a:latin typeface="HurmeGeometricSans2 Bold" panose="020B0800020000000000" pitchFamily="34" charset="0"/>
                <a:ea typeface="+mj-ea"/>
                <a:cs typeface="+mj-cs"/>
              </a:defRPr>
            </a:lvl1pPr>
          </a:lstStyle>
          <a:p>
            <a:r>
              <a:rPr lang="en-US" sz="3000">
                <a:solidFill>
                  <a:schemeClr val="accent2"/>
                </a:solidFill>
                <a:latin typeface="HurmeGeometricSans2 Bold"/>
              </a:rPr>
              <a:t>2026 Tryout Format:</a:t>
            </a:r>
            <a:endParaRPr lang="en-US" sz="3000">
              <a:solidFill>
                <a:schemeClr val="accent2"/>
              </a:solidFill>
            </a:endParaRPr>
          </a:p>
          <a:p>
            <a:endParaRPr lang="en-US" sz="3000" b="0">
              <a:solidFill>
                <a:schemeClr val="accent2"/>
              </a:solidFill>
              <a:latin typeface="HurmeGeometricSans2 Bold"/>
            </a:endParaRPr>
          </a:p>
          <a:p>
            <a:r>
              <a:rPr lang="en-US" sz="3000" b="0">
                <a:solidFill>
                  <a:schemeClr val="accent2"/>
                </a:solidFill>
                <a:latin typeface="HurmeGeometricSans2 Bold"/>
              </a:rPr>
              <a:t>• Two-day evaluation process</a:t>
            </a:r>
            <a:br>
              <a:rPr lang="en-US" sz="3000" b="0">
                <a:latin typeface="HurmeGeometricSans2 Bold"/>
              </a:rPr>
            </a:br>
            <a:r>
              <a:rPr lang="en-US" sz="3000" b="0">
                <a:solidFill>
                  <a:schemeClr val="accent2"/>
                </a:solidFill>
                <a:latin typeface="HurmeGeometricSans2 Bold"/>
              </a:rPr>
              <a:t>• Morning and afternoon field sessions</a:t>
            </a:r>
            <a:br>
              <a:rPr lang="en-US" sz="3000" b="0">
                <a:latin typeface="HurmeGeometricSans2 Bold"/>
              </a:rPr>
            </a:br>
            <a:r>
              <a:rPr lang="en-US" sz="3000" b="0">
                <a:solidFill>
                  <a:schemeClr val="accent2"/>
                </a:solidFill>
                <a:latin typeface="HurmeGeometricSans2 Bold"/>
              </a:rPr>
              <a:t>• Goalkeeper-specific session (between sessions)</a:t>
            </a:r>
            <a:br>
              <a:rPr lang="en-US" sz="3000" b="0">
                <a:latin typeface="HurmeGeometricSans2 Bold"/>
              </a:rPr>
            </a:br>
            <a:r>
              <a:rPr lang="en-US" sz="3000" b="0">
                <a:solidFill>
                  <a:schemeClr val="accent2"/>
                </a:solidFill>
                <a:latin typeface="HurmeGeometricSans2 Bold"/>
              </a:rPr>
              <a:t>• Independent evaluators and coaching staff</a:t>
            </a:r>
            <a:br>
              <a:rPr lang="en-US" sz="3000" b="0">
                <a:latin typeface="HurmeGeometricSans2 Bold"/>
              </a:rPr>
            </a:br>
            <a:r>
              <a:rPr lang="en-US" sz="3000" b="0">
                <a:solidFill>
                  <a:schemeClr val="accent2"/>
                </a:solidFill>
                <a:latin typeface="HurmeGeometricSans2 Bold"/>
              </a:rPr>
              <a:t>• Official tryout shirt included</a:t>
            </a:r>
            <a:br>
              <a:rPr lang="en-US" sz="3000" b="0">
                <a:latin typeface="HurmeGeometricSans2 Bold"/>
              </a:rPr>
            </a:br>
            <a:r>
              <a:rPr lang="en-US" sz="3000" b="0">
                <a:solidFill>
                  <a:schemeClr val="accent2"/>
                </a:solidFill>
                <a:latin typeface="HurmeGeometricSans2 Bold"/>
              </a:rPr>
              <a:t>• Player number assignment</a:t>
            </a:r>
            <a:endParaRPr lang="en-US" b="0">
              <a:solidFill>
                <a:schemeClr val="accent2"/>
              </a:solidFill>
            </a:endParaRPr>
          </a:p>
          <a:p>
            <a:endParaRPr lang="en-US" sz="3000" b="0">
              <a:solidFill>
                <a:schemeClr val="accent2"/>
              </a:solidFill>
              <a:latin typeface="HurmeGeometricSans2 Bold"/>
            </a:endParaRPr>
          </a:p>
          <a:p>
            <a:r>
              <a:rPr lang="en-US" sz="3000">
                <a:solidFill>
                  <a:schemeClr val="accent2"/>
                </a:solidFill>
                <a:latin typeface="HurmeGeometricSans2 Bold"/>
              </a:rPr>
              <a:t>Tryouts held at Regional Training Center Locations</a:t>
            </a:r>
            <a:endParaRPr lang="en-US">
              <a:solidFill>
                <a:schemeClr val="accent2"/>
              </a:solidFill>
            </a:endParaRPr>
          </a:p>
          <a:p>
            <a:endParaRPr lang="en-US" sz="3000">
              <a:solidFill>
                <a:schemeClr val="accent2"/>
              </a:solidFill>
              <a:latin typeface="HurmeGeometricSans2 Bold"/>
            </a:endParaRPr>
          </a:p>
          <a:p>
            <a:r>
              <a:rPr lang="en-US" sz="3000" b="0">
                <a:solidFill>
                  <a:schemeClr val="accent2"/>
                </a:solidFill>
                <a:latin typeface="HurmeGeometricSans2 Bold"/>
              </a:rPr>
              <a:t>• Southwest Idaho (Boise): July 18 &amp; 19</a:t>
            </a:r>
            <a:endParaRPr lang="en-US" b="0">
              <a:solidFill>
                <a:schemeClr val="accent2"/>
              </a:solidFill>
            </a:endParaRPr>
          </a:p>
          <a:p>
            <a:r>
              <a:rPr lang="en-US" sz="3000" b="0">
                <a:solidFill>
                  <a:schemeClr val="accent2"/>
                </a:solidFill>
                <a:latin typeface="HurmeGeometricSans2 Bold"/>
              </a:rPr>
              <a:t>• East Idaho (Idaho Falls): July 25 &amp; 26</a:t>
            </a:r>
            <a:endParaRPr lang="en-US" b="0">
              <a:solidFill>
                <a:schemeClr val="accent2"/>
              </a:solidFill>
            </a:endParaRPr>
          </a:p>
          <a:p>
            <a:r>
              <a:rPr lang="en-US" sz="3000" b="0">
                <a:solidFill>
                  <a:schemeClr val="accent2"/>
                </a:solidFill>
                <a:latin typeface="HurmeGeometricSans2 Bold"/>
              </a:rPr>
              <a:t>• North Idaho (Coeur d' Alene): August 1 &amp; 2</a:t>
            </a:r>
          </a:p>
          <a:p>
            <a:endParaRPr lang="en-US" sz="3000" b="0">
              <a:solidFill>
                <a:schemeClr val="accent2"/>
              </a:solidFill>
              <a:latin typeface="HurmeGeometricSans2 Bold"/>
            </a:endParaRPr>
          </a:p>
          <a:p>
            <a:r>
              <a:rPr lang="en-US" sz="3000" b="0">
                <a:solidFill>
                  <a:schemeClr val="accent2"/>
                </a:solidFill>
                <a:latin typeface="HurmeGeometricSans2 Bold"/>
              </a:rPr>
              <a:t>Supplemental Tryouts (Boise): August 7 &amp; 9</a:t>
            </a:r>
            <a:endParaRPr lang="en-US">
              <a:solidFill>
                <a:schemeClr val="accent2"/>
              </a:solidFill>
            </a:endParaRPr>
          </a:p>
          <a:p>
            <a:endParaRPr lang="en-US" sz="3000" b="0">
              <a:solidFill>
                <a:schemeClr val="accent2"/>
              </a:solidFill>
              <a:latin typeface="HurmeGeometricSans2 Bold"/>
            </a:endParaRPr>
          </a:p>
          <a:p>
            <a:r>
              <a:rPr lang="en-US" sz="3000" b="0" i="1">
                <a:solidFill>
                  <a:schemeClr val="accent2"/>
                </a:solidFill>
                <a:latin typeface="HurmeGeometricSans2 Bold"/>
              </a:rPr>
              <a:t>All information including field numbers, session times, and more will be emailed to completed tryout registrants and incomplete registrations.</a:t>
            </a:r>
          </a:p>
          <a:p>
            <a:endParaRPr lang="en-US" sz="3000" b="1">
              <a:solidFill>
                <a:schemeClr val="accent2"/>
              </a:solidFill>
              <a:latin typeface="Hurme Geometric Sans 1" panose="020B0500020000000000" pitchFamily="34" charset="77"/>
            </a:endParaRPr>
          </a:p>
          <a:p>
            <a:pPr marL="914400" lvl="1" indent="-457200">
              <a:buFont typeface="Courier New"/>
              <a:buChar char="o"/>
            </a:pPr>
            <a:endParaRPr lang="en-US" sz="1000" b="1">
              <a:solidFill>
                <a:schemeClr val="accent2"/>
              </a:solidFill>
              <a:latin typeface="Hurme Geometric Sans 1" panose="020B0500020000000000" pitchFamily="34" charset="77"/>
            </a:endParaRPr>
          </a:p>
          <a:p>
            <a:pPr marL="914400" lvl="1" indent="-457200">
              <a:buFont typeface="Courier New"/>
              <a:buChar char="o"/>
            </a:pPr>
            <a:endParaRPr lang="en-US" sz="1000" b="1">
              <a:solidFill>
                <a:schemeClr val="accent2"/>
              </a:solidFill>
              <a:latin typeface="Hurme Geometric Sans 1" panose="020B0500020000000000" pitchFamily="34" charset="77"/>
            </a:endParaRPr>
          </a:p>
        </p:txBody>
      </p:sp>
      <p:pic>
        <p:nvPicPr>
          <p:cNvPr id="4" name="Picture 3" descr="A red white and blue logo&#10;&#10;AI-generated content may be incorrect.">
            <a:extLst>
              <a:ext uri="{FF2B5EF4-FFF2-40B4-BE49-F238E27FC236}">
                <a16:creationId xmlns:a16="http://schemas.microsoft.com/office/drawing/2014/main" id="{D00D7D82-EB36-5C5B-050A-47DD55A4A7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0176" y="6228826"/>
            <a:ext cx="483243" cy="580240"/>
          </a:xfrm>
          <a:prstGeom prst="rect">
            <a:avLst/>
          </a:prstGeom>
        </p:spPr>
      </p:pic>
      <p:pic>
        <p:nvPicPr>
          <p:cNvPr id="6" name="Picture 5" descr="A logo for a football team&#10;&#10;AI-generated content may be incorrect.">
            <a:extLst>
              <a:ext uri="{FF2B5EF4-FFF2-40B4-BE49-F238E27FC236}">
                <a16:creationId xmlns:a16="http://schemas.microsoft.com/office/drawing/2014/main" id="{178D8C8C-A822-A7CC-9182-8762A1208E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9973" y="6172900"/>
            <a:ext cx="748018" cy="68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829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C76CF-722F-64B7-37CE-66A50207C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6ADF764A-A6F6-4040-5016-9FCEF1F6E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698" y="410745"/>
            <a:ext cx="4400896" cy="1052110"/>
          </a:xfrm>
        </p:spPr>
        <p:txBody>
          <a:bodyPr>
            <a:noAutofit/>
          </a:bodyPr>
          <a:lstStyle/>
          <a:p>
            <a:r>
              <a:rPr lang="en-US" sz="3600">
                <a:latin typeface="Hurme Geometric Sans 1"/>
              </a:rPr>
              <a:t>Tryout Process Continued</a:t>
            </a:r>
            <a:endParaRPr lang="en-US" sz="3600"/>
          </a:p>
        </p:txBody>
      </p:sp>
      <p:pic>
        <p:nvPicPr>
          <p:cNvPr id="4" name="Picture 3" descr="A red white and blue logo&#10;&#10;AI-generated content may be incorrect.">
            <a:extLst>
              <a:ext uri="{FF2B5EF4-FFF2-40B4-BE49-F238E27FC236}">
                <a16:creationId xmlns:a16="http://schemas.microsoft.com/office/drawing/2014/main" id="{6BACFEAC-91C8-E6F6-7944-51F141D7E8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0176" y="6228826"/>
            <a:ext cx="483243" cy="580240"/>
          </a:xfrm>
          <a:prstGeom prst="rect">
            <a:avLst/>
          </a:prstGeom>
        </p:spPr>
      </p:pic>
      <p:pic>
        <p:nvPicPr>
          <p:cNvPr id="6" name="Picture 5" descr="A logo for a football team&#10;&#10;AI-generated content may be incorrect.">
            <a:extLst>
              <a:ext uri="{FF2B5EF4-FFF2-40B4-BE49-F238E27FC236}">
                <a16:creationId xmlns:a16="http://schemas.microsoft.com/office/drawing/2014/main" id="{B4C6262A-76C5-5B85-4B2E-6477087F17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9973" y="6172900"/>
            <a:ext cx="748018" cy="6851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0BCE1D-BEB9-BBFC-5EB8-28CC09D10C9E}"/>
              </a:ext>
            </a:extLst>
          </p:cNvPr>
          <p:cNvSpPr txBox="1"/>
          <p:nvPr/>
        </p:nvSpPr>
        <p:spPr>
          <a:xfrm>
            <a:off x="455341" y="1719146"/>
            <a:ext cx="4942344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/>
              <a:t>Boise RTC Schedule: All Age Groups at Same Time</a:t>
            </a:r>
            <a:endParaRPr lang="en-US" b="1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  <a:p>
            <a:r>
              <a:rPr lang="en-US">
                <a:ea typeface="Calibri"/>
                <a:cs typeface="Calibri"/>
              </a:rPr>
              <a:t>Morning Session: 10am – 11:30am</a:t>
            </a:r>
          </a:p>
          <a:p>
            <a:r>
              <a:rPr lang="en-US">
                <a:ea typeface="Calibri"/>
                <a:cs typeface="Calibri"/>
              </a:rPr>
              <a:t>Goalkeeper Session: 11:45am – 1:15pm</a:t>
            </a:r>
          </a:p>
          <a:p>
            <a:r>
              <a:rPr lang="en-US">
                <a:ea typeface="Calibri"/>
                <a:cs typeface="Calibri"/>
              </a:rPr>
              <a:t>Afternoon Session: 1:30pm-3:00pm</a:t>
            </a:r>
          </a:p>
          <a:p>
            <a:pPr algn="ctr"/>
            <a:endParaRPr lang="en-US">
              <a:ea typeface="Calibri"/>
              <a:cs typeface="Calibri"/>
            </a:endParaRPr>
          </a:p>
        </p:txBody>
      </p:sp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47BA799-7A1B-4066-14DC-29071496CF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7066" y="496595"/>
            <a:ext cx="6702875" cy="271582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ABFBCE-BAA5-CEDB-F7F6-28CDB550C2A2}"/>
              </a:ext>
            </a:extLst>
          </p:cNvPr>
          <p:cNvSpPr txBox="1"/>
          <p:nvPr/>
        </p:nvSpPr>
        <p:spPr>
          <a:xfrm>
            <a:off x="455341" y="3649545"/>
            <a:ext cx="5643384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/>
              <a:t>North/East RTC Schedule: Split Age Groups</a:t>
            </a:r>
            <a:endParaRPr lang="en-US"/>
          </a:p>
          <a:p>
            <a:endParaRPr lang="en-US">
              <a:ea typeface="Calibri"/>
              <a:cs typeface="Calibri"/>
            </a:endParaRPr>
          </a:p>
          <a:p>
            <a:r>
              <a:rPr lang="en-US">
                <a:ea typeface="Calibri"/>
                <a:cs typeface="Calibri"/>
              </a:rPr>
              <a:t>Morning Session: 10am – 11:30am (11v11 Ages)</a:t>
            </a:r>
          </a:p>
          <a:p>
            <a:r>
              <a:rPr lang="en-US">
                <a:ea typeface="Calibri"/>
                <a:cs typeface="Calibri"/>
              </a:rPr>
              <a:t>Morning Session: 11:45am-1:15pm (9v9 Ages)</a:t>
            </a:r>
          </a:p>
          <a:p>
            <a:r>
              <a:rPr lang="en-US">
                <a:ea typeface="Calibri"/>
                <a:cs typeface="Calibri"/>
              </a:rPr>
              <a:t>Goalkeeper Session: 11:45am – 1:15pm (Older)</a:t>
            </a:r>
          </a:p>
          <a:p>
            <a:r>
              <a:rPr lang="en-US">
                <a:ea typeface="Calibri"/>
                <a:cs typeface="Calibri"/>
              </a:rPr>
              <a:t>Goalkeeper Session: 1:30-3:00pm (Younger)</a:t>
            </a:r>
          </a:p>
          <a:p>
            <a:r>
              <a:rPr lang="en-US">
                <a:ea typeface="Calibri"/>
                <a:cs typeface="Calibri"/>
              </a:rPr>
              <a:t>Afternoon Session: 1:30pm-3:00pm (High School Ages)</a:t>
            </a:r>
          </a:p>
          <a:p>
            <a:r>
              <a:rPr lang="en-US">
                <a:ea typeface="Calibri"/>
                <a:cs typeface="Calibri"/>
              </a:rPr>
              <a:t>Afternoon Session: 3:15pm-4:45pm (2012-2016 Ages)</a:t>
            </a:r>
          </a:p>
        </p:txBody>
      </p:sp>
      <p:pic>
        <p:nvPicPr>
          <p:cNvPr id="10" name="Picture 9" descr="A screenshot of a calendar&#10;&#10;AI-generated content may be incorrect.">
            <a:extLst>
              <a:ext uri="{FF2B5EF4-FFF2-40B4-BE49-F238E27FC236}">
                <a16:creationId xmlns:a16="http://schemas.microsoft.com/office/drawing/2014/main" id="{9945D7EC-91BA-7D6D-0BDB-DD5612773D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1533" y="4095432"/>
            <a:ext cx="6190615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764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running on a track&#10;&#10;Description automatically generated with medium confidence">
            <a:extLst>
              <a:ext uri="{FF2B5EF4-FFF2-40B4-BE49-F238E27FC236}">
                <a16:creationId xmlns:a16="http://schemas.microsoft.com/office/drawing/2014/main" id="{7A484063-7BD0-906E-D404-C38BB95406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42199" t="16570" r="32439" b="5143"/>
          <a:stretch/>
        </p:blipFill>
        <p:spPr>
          <a:xfrm>
            <a:off x="8847440" y="1"/>
            <a:ext cx="3344560" cy="6878052"/>
          </a:xfrm>
          <a:prstGeom prst="rect">
            <a:avLst/>
          </a:prstGeom>
        </p:spPr>
      </p:pic>
      <p:sp>
        <p:nvSpPr>
          <p:cNvPr id="13" name="Rectangle 2">
            <a:extLst>
              <a:ext uri="{FF2B5EF4-FFF2-40B4-BE49-F238E27FC236}">
                <a16:creationId xmlns:a16="http://schemas.microsoft.com/office/drawing/2014/main" id="{E154C6D9-8A7C-312F-4B59-C46B6ED850B6}"/>
              </a:ext>
            </a:extLst>
          </p:cNvPr>
          <p:cNvSpPr/>
          <p:nvPr/>
        </p:nvSpPr>
        <p:spPr>
          <a:xfrm>
            <a:off x="0" y="0"/>
            <a:ext cx="9820939" cy="6878053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9820939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9820939"/>
              <a:gd name="connsiteY0" fmla="*/ 0 h 6858000"/>
              <a:gd name="connsiteX1" fmla="*/ 9820939 w 9820939"/>
              <a:gd name="connsiteY1" fmla="*/ 0 h 6858000"/>
              <a:gd name="connsiteX2" fmla="*/ 8959703 w 9820939"/>
              <a:gd name="connsiteY2" fmla="*/ 6858000 h 6858000"/>
              <a:gd name="connsiteX3" fmla="*/ 0 w 9820939"/>
              <a:gd name="connsiteY3" fmla="*/ 6858000 h 6858000"/>
              <a:gd name="connsiteX4" fmla="*/ 0 w 9820939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20939" h="6858000">
                <a:moveTo>
                  <a:pt x="0" y="0"/>
                </a:moveTo>
                <a:lnTo>
                  <a:pt x="9820939" y="0"/>
                </a:lnTo>
                <a:lnTo>
                  <a:pt x="8959703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D81E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>
              <a:ea typeface="Calibri"/>
              <a:cs typeface="Calibri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F910C303-1ADC-C652-A2D8-4BFCC06377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47440" y="-45720"/>
            <a:ext cx="2927773" cy="694944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A171D3B-08E2-3B44-0A85-B15BA8E8B59E}"/>
              </a:ext>
            </a:extLst>
          </p:cNvPr>
          <p:cNvSpPr txBox="1">
            <a:spLocks/>
          </p:cNvSpPr>
          <p:nvPr/>
        </p:nvSpPr>
        <p:spPr>
          <a:xfrm>
            <a:off x="574931" y="176358"/>
            <a:ext cx="6108658" cy="8286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8800" b="1" i="0" kern="1200" spc="0">
                <a:solidFill>
                  <a:schemeClr val="bg1"/>
                </a:solidFill>
                <a:latin typeface="HurmeGeometricSans2 Bold" panose="020B0800020000000000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</a:pPr>
            <a:r>
              <a:rPr lang="en-US" sz="4000">
                <a:latin typeface="Hurme Geometric Sans 1"/>
              </a:rPr>
              <a:t>Player Selection Criteria</a:t>
            </a:r>
            <a:endParaRPr lang="en-US" sz="4000" err="1"/>
          </a:p>
        </p:txBody>
      </p:sp>
      <p:pic>
        <p:nvPicPr>
          <p:cNvPr id="3" name="Picture 2" descr="A red white and blue logo&#10;&#10;AI-generated content may be incorrect.">
            <a:extLst>
              <a:ext uri="{FF2B5EF4-FFF2-40B4-BE49-F238E27FC236}">
                <a16:creationId xmlns:a16="http://schemas.microsoft.com/office/drawing/2014/main" id="{3F8FB73E-D28F-ECF8-431E-98E6ACD517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7167" y="6275572"/>
            <a:ext cx="483243" cy="580240"/>
          </a:xfrm>
          <a:prstGeom prst="rect">
            <a:avLst/>
          </a:prstGeom>
        </p:spPr>
      </p:pic>
      <p:pic>
        <p:nvPicPr>
          <p:cNvPr id="5" name="Picture 4" descr="A logo for a football team&#10;&#10;AI-generated content may be incorrect.">
            <a:extLst>
              <a:ext uri="{FF2B5EF4-FFF2-40B4-BE49-F238E27FC236}">
                <a16:creationId xmlns:a16="http://schemas.microsoft.com/office/drawing/2014/main" id="{6743E965-0C30-CE06-A0B4-A4D1C6F9A5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31060" y="6192104"/>
            <a:ext cx="748018" cy="6851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ADEC59-90CC-55F7-2266-FA0A7D30864A}"/>
              </a:ext>
            </a:extLst>
          </p:cNvPr>
          <p:cNvSpPr txBox="1"/>
          <p:nvPr/>
        </p:nvSpPr>
        <p:spPr>
          <a:xfrm>
            <a:off x="571499" y="1102725"/>
            <a:ext cx="8279597" cy="56323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500" b="1" u="sng">
                <a:solidFill>
                  <a:schemeClr val="bg1"/>
                </a:solidFill>
              </a:rPr>
              <a:t>What We Are Looking For:</a:t>
            </a:r>
            <a:endParaRPr lang="en-US" sz="1500" b="1" u="sng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500">
                <a:solidFill>
                  <a:schemeClr val="bg1"/>
                </a:solidFill>
                <a:ea typeface="+mn-lt"/>
                <a:cs typeface="+mn-lt"/>
              </a:rPr>
              <a:t>Technical Ability &amp; Understanding </a:t>
            </a:r>
            <a:endParaRPr lang="en-US" sz="150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500">
                <a:solidFill>
                  <a:schemeClr val="bg1"/>
                </a:solidFill>
                <a:ea typeface="+mn-lt"/>
                <a:cs typeface="+mn-lt"/>
              </a:rPr>
              <a:t>Athleticism </a:t>
            </a:r>
            <a:endParaRPr lang="en-US" sz="150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500">
                <a:solidFill>
                  <a:schemeClr val="bg1"/>
                </a:solidFill>
                <a:ea typeface="+mn-lt"/>
                <a:cs typeface="+mn-lt"/>
              </a:rPr>
              <a:t>Competitiveness </a:t>
            </a:r>
            <a:endParaRPr lang="en-US" sz="150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500">
                <a:solidFill>
                  <a:schemeClr val="bg1"/>
                </a:solidFill>
                <a:ea typeface="+mn-lt"/>
                <a:cs typeface="+mn-lt"/>
              </a:rPr>
              <a:t>Coachability </a:t>
            </a:r>
            <a:endParaRPr lang="en-US" sz="150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500">
                <a:solidFill>
                  <a:schemeClr val="bg1"/>
                </a:solidFill>
                <a:ea typeface="+mn-lt"/>
                <a:cs typeface="+mn-lt"/>
              </a:rPr>
              <a:t>Character &amp; Attitude </a:t>
            </a:r>
            <a:endParaRPr lang="en-US" sz="150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1500">
              <a:solidFill>
                <a:schemeClr val="bg1"/>
              </a:solidFill>
              <a:ea typeface="+mn-lt"/>
              <a:cs typeface="+mn-lt"/>
            </a:endParaRPr>
          </a:p>
          <a:p>
            <a:r>
              <a:rPr lang="en-US" sz="1500">
                <a:solidFill>
                  <a:schemeClr val="bg1"/>
                </a:solidFill>
                <a:ea typeface="+mn-lt"/>
                <a:cs typeface="+mn-lt"/>
              </a:rPr>
              <a:t>Players are evaluated by independent coaches/evaluators throughout tryouts and training to ensure a fair and unbiased selection process.</a:t>
            </a:r>
          </a:p>
          <a:p>
            <a:endParaRPr lang="en-US" sz="15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r>
              <a:rPr lang="en-US" sz="1500" b="1" u="sng">
                <a:solidFill>
                  <a:schemeClr val="bg1"/>
                </a:solidFill>
              </a:rPr>
              <a:t>Player Pools</a:t>
            </a:r>
            <a:endParaRPr lang="en-US" sz="1500" b="1" u="sng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500">
                <a:solidFill>
                  <a:schemeClr val="bg1"/>
                </a:solidFill>
                <a:ea typeface="+mn-lt"/>
                <a:cs typeface="+mn-lt"/>
              </a:rPr>
              <a:t>66-player pool (11v11) – 22 players per region </a:t>
            </a:r>
            <a:endParaRPr lang="en-US" sz="150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500">
                <a:solidFill>
                  <a:schemeClr val="bg1"/>
                </a:solidFill>
                <a:ea typeface="+mn-lt"/>
                <a:cs typeface="+mn-lt"/>
              </a:rPr>
              <a:t>45-player pool (9v9 Pre-ODP) – 15 players per region </a:t>
            </a:r>
            <a:endParaRPr lang="en-US" sz="1500">
              <a:solidFill>
                <a:schemeClr val="bg1"/>
              </a:solidFill>
              <a:ea typeface="Calibri"/>
              <a:cs typeface="Calibri"/>
            </a:endParaRPr>
          </a:p>
          <a:p>
            <a:endParaRPr lang="en-US" sz="15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r>
              <a:rPr lang="en-US" sz="1500" b="1" u="sng">
                <a:solidFill>
                  <a:schemeClr val="bg1"/>
                </a:solidFill>
              </a:rPr>
              <a:t>Selection &amp; Timeline</a:t>
            </a:r>
            <a:endParaRPr lang="en-US" sz="1500" b="1" u="sng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US" sz="1500">
                <a:solidFill>
                  <a:schemeClr val="bg1"/>
                </a:solidFill>
                <a:ea typeface="+mn-lt"/>
                <a:cs typeface="+mn-lt"/>
              </a:rPr>
              <a:t>Players are notified after tryouts and supplemental tryouts (Aug 7 &amp; 9). Final rosters are confirmed by late August, with acceptance in September ahead of training start (Oct for younger / Nov for older).</a:t>
            </a:r>
            <a:endParaRPr lang="en-US" sz="1500">
              <a:solidFill>
                <a:schemeClr val="bg1"/>
              </a:solidFill>
              <a:ea typeface="Calibri"/>
              <a:cs typeface="Calibri"/>
            </a:endParaRPr>
          </a:p>
          <a:p>
            <a:endParaRPr lang="en-US" sz="15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r>
              <a:rPr lang="en-US" sz="1500" b="1" u="sng">
                <a:solidFill>
                  <a:schemeClr val="bg1"/>
                </a:solidFill>
              </a:rPr>
              <a:t>State Select Teams</a:t>
            </a:r>
            <a:endParaRPr lang="en-US" sz="1500" b="1" u="sng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US" sz="1500">
                <a:solidFill>
                  <a:schemeClr val="bg1"/>
                </a:solidFill>
                <a:ea typeface="+mn-lt"/>
                <a:cs typeface="+mn-lt"/>
              </a:rPr>
              <a:t>From each pool, State Select Teams are formed:</a:t>
            </a:r>
            <a:endParaRPr lang="en-US" sz="150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500">
                <a:solidFill>
                  <a:schemeClr val="bg1"/>
                </a:solidFill>
                <a:ea typeface="+mn-lt"/>
                <a:cs typeface="+mn-lt"/>
              </a:rPr>
              <a:t>11v11: Approx.. 18 players </a:t>
            </a:r>
            <a:endParaRPr lang="en-US" sz="1500">
              <a:solidFill>
                <a:schemeClr val="bg1"/>
              </a:solidFill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500">
                <a:solidFill>
                  <a:schemeClr val="bg1"/>
                </a:solidFill>
                <a:ea typeface="+mn-lt"/>
                <a:cs typeface="+mn-lt"/>
              </a:rPr>
              <a:t>9v9: Approx.. 15 players </a:t>
            </a:r>
            <a:endParaRPr lang="en-US" sz="1500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US" sz="1500">
                <a:solidFill>
                  <a:schemeClr val="bg1"/>
                </a:solidFill>
                <a:ea typeface="+mn-lt"/>
                <a:cs typeface="+mn-lt"/>
              </a:rPr>
              <a:t> </a:t>
            </a:r>
          </a:p>
          <a:p>
            <a:r>
              <a:rPr lang="en-US" sz="1500">
                <a:solidFill>
                  <a:schemeClr val="bg1"/>
                </a:solidFill>
                <a:ea typeface="+mn-lt"/>
                <a:cs typeface="+mn-lt"/>
              </a:rPr>
              <a:t>2 travel tournaments: ODP Championships, AZ &amp; ODP Interregional Showcase, TN</a:t>
            </a:r>
            <a:endParaRPr lang="en-US" sz="1500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71877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erson kicking a football ball&#10;&#10;Description automatically generated with medium confidence">
            <a:extLst>
              <a:ext uri="{FF2B5EF4-FFF2-40B4-BE49-F238E27FC236}">
                <a16:creationId xmlns:a16="http://schemas.microsoft.com/office/drawing/2014/main" id="{5992EE54-50E9-C2C8-95BB-ADC6418CB9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49390" t="2677" r="17262" b="12908"/>
          <a:stretch/>
        </p:blipFill>
        <p:spPr>
          <a:xfrm>
            <a:off x="8504080" y="-1"/>
            <a:ext cx="3687919" cy="6227065"/>
          </a:xfrm>
          <a:prstGeom prst="rect">
            <a:avLst/>
          </a:prstGeom>
        </p:spPr>
      </p:pic>
      <p:sp>
        <p:nvSpPr>
          <p:cNvPr id="67" name="Rectangle 66">
            <a:extLst>
              <a:ext uri="{FF2B5EF4-FFF2-40B4-BE49-F238E27FC236}">
                <a16:creationId xmlns:a16="http://schemas.microsoft.com/office/drawing/2014/main" id="{AC6AA5C2-93E0-A85E-DA64-6BAC88816229}"/>
              </a:ext>
            </a:extLst>
          </p:cNvPr>
          <p:cNvSpPr/>
          <p:nvPr/>
        </p:nvSpPr>
        <p:spPr>
          <a:xfrm>
            <a:off x="59408" y="0"/>
            <a:ext cx="9049087" cy="6227064"/>
          </a:xfrm>
          <a:custGeom>
            <a:avLst/>
            <a:gdLst>
              <a:gd name="connsiteX0" fmla="*/ 0 w 9049087"/>
              <a:gd name="connsiteY0" fmla="*/ 0 h 6227064"/>
              <a:gd name="connsiteX1" fmla="*/ 9049087 w 9049087"/>
              <a:gd name="connsiteY1" fmla="*/ 0 h 6227064"/>
              <a:gd name="connsiteX2" fmla="*/ 9049087 w 9049087"/>
              <a:gd name="connsiteY2" fmla="*/ 6227064 h 6227064"/>
              <a:gd name="connsiteX3" fmla="*/ 0 w 9049087"/>
              <a:gd name="connsiteY3" fmla="*/ 6227064 h 6227064"/>
              <a:gd name="connsiteX4" fmla="*/ 0 w 9049087"/>
              <a:gd name="connsiteY4" fmla="*/ 0 h 6227064"/>
              <a:gd name="connsiteX0" fmla="*/ 0 w 9049087"/>
              <a:gd name="connsiteY0" fmla="*/ 0 h 6227064"/>
              <a:gd name="connsiteX1" fmla="*/ 9049087 w 9049087"/>
              <a:gd name="connsiteY1" fmla="*/ 0 h 6227064"/>
              <a:gd name="connsiteX2" fmla="*/ 8559854 w 9049087"/>
              <a:gd name="connsiteY2" fmla="*/ 6227064 h 6227064"/>
              <a:gd name="connsiteX3" fmla="*/ 0 w 9049087"/>
              <a:gd name="connsiteY3" fmla="*/ 6227064 h 6227064"/>
              <a:gd name="connsiteX4" fmla="*/ 0 w 9049087"/>
              <a:gd name="connsiteY4" fmla="*/ 0 h 6227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49087" h="6227064">
                <a:moveTo>
                  <a:pt x="0" y="0"/>
                </a:moveTo>
                <a:lnTo>
                  <a:pt x="9049087" y="0"/>
                </a:lnTo>
                <a:lnTo>
                  <a:pt x="8559854" y="6227064"/>
                </a:lnTo>
                <a:lnTo>
                  <a:pt x="0" y="622706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3A15125-7C67-47DD-A44A-9D2E973F2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323" y="364841"/>
            <a:ext cx="7774091" cy="914400"/>
          </a:xfrm>
        </p:spPr>
        <p:txBody>
          <a:bodyPr>
            <a:normAutofit/>
          </a:bodyPr>
          <a:lstStyle/>
          <a:p>
            <a:r>
              <a:rPr lang="en-US" sz="4000">
                <a:latin typeface="Hurme Geometric Sans 1"/>
              </a:rPr>
              <a:t>RTC Pool vs State Select Team</a:t>
            </a:r>
            <a:endParaRPr lang="en-US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95F68DB6-8EA0-9FCD-1103-DC0C8C1E202F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" r="-844" b="9199"/>
          <a:stretch/>
        </p:blipFill>
        <p:spPr>
          <a:xfrm>
            <a:off x="8313357" y="0"/>
            <a:ext cx="2913620" cy="6227064"/>
          </a:xfrm>
          <a:prstGeom prst="rect">
            <a:avLst/>
          </a:prstGeom>
        </p:spPr>
      </p:pic>
      <p:pic>
        <p:nvPicPr>
          <p:cNvPr id="25" name="Picture 24" descr="A picture containing person, player, sport&#10;&#10;Description automatically generated">
            <a:extLst>
              <a:ext uri="{FF2B5EF4-FFF2-40B4-BE49-F238E27FC236}">
                <a16:creationId xmlns:a16="http://schemas.microsoft.com/office/drawing/2014/main" id="{F412B455-B557-BC2B-C032-0223CC82AD1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919" t="2676" r="27981" b="13046"/>
          <a:stretch/>
        </p:blipFill>
        <p:spPr>
          <a:xfrm>
            <a:off x="7677891" y="-1"/>
            <a:ext cx="3328704" cy="62169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0A770B9-B528-6A7E-9FE6-C3553AB3FE1C}"/>
              </a:ext>
            </a:extLst>
          </p:cNvPr>
          <p:cNvSpPr txBox="1">
            <a:spLocks/>
          </p:cNvSpPr>
          <p:nvPr/>
        </p:nvSpPr>
        <p:spPr>
          <a:xfrm>
            <a:off x="540324" y="1278682"/>
            <a:ext cx="7960504" cy="4552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273656"/>
                </a:solidFill>
                <a:latin typeface="HurmeGeometricSans2 Bold" panose="020B0800020000000000" pitchFamily="34" charset="0"/>
                <a:ea typeface="+mj-ea"/>
                <a:cs typeface="+mj-cs"/>
              </a:defRPr>
            </a:lvl1pPr>
          </a:lstStyle>
          <a:p>
            <a:r>
              <a:rPr lang="en-US" sz="2400" u="sng">
                <a:solidFill>
                  <a:srgbClr val="000000"/>
                </a:solidFill>
                <a:latin typeface="HurmeGeometricSans2 Bold"/>
              </a:rPr>
              <a:t>RTC Pool</a:t>
            </a:r>
            <a:endParaRPr lang="en-US" u="sng"/>
          </a:p>
          <a:p>
            <a:endParaRPr lang="en-US" sz="2400" u="sng">
              <a:solidFill>
                <a:srgbClr val="000000"/>
              </a:solidFill>
              <a:latin typeface="HurmeGeometricSans2 Bold"/>
            </a:endParaRPr>
          </a:p>
          <a:p>
            <a:r>
              <a:rPr lang="en-US" sz="2400">
                <a:solidFill>
                  <a:srgbClr val="000000"/>
                </a:solidFill>
                <a:latin typeface="HurmeGeometricSans2 Bold"/>
              </a:rPr>
              <a:t>Included in Program Registration</a:t>
            </a:r>
            <a:endParaRPr lang="en-US"/>
          </a:p>
          <a:p>
            <a:endParaRPr lang="en-US" sz="2400" b="0">
              <a:solidFill>
                <a:srgbClr val="000000"/>
              </a:solidFill>
              <a:latin typeface="HurmeGeometricSans2 Bold"/>
            </a:endParaRPr>
          </a:p>
          <a:p>
            <a:r>
              <a:rPr lang="en-US" sz="2400">
                <a:solidFill>
                  <a:srgbClr val="000000"/>
                </a:solidFill>
                <a:latin typeface="HurmeGeometricSans2 Bold"/>
              </a:rPr>
              <a:t>$800 (ODP) | $500 (Pre-ODP, Senior Team, North/East RTC Players)</a:t>
            </a:r>
            <a:endParaRPr lang="en-US"/>
          </a:p>
          <a:p>
            <a:endParaRPr lang="en-US" sz="2400" b="0">
              <a:solidFill>
                <a:srgbClr val="000000"/>
              </a:solidFill>
              <a:latin typeface="HurmeGeometricSans2 Bold"/>
            </a:endParaRPr>
          </a:p>
          <a:p>
            <a:r>
              <a:rPr lang="en-US" sz="2400" b="0">
                <a:solidFill>
                  <a:srgbClr val="000000"/>
                </a:solidFill>
                <a:latin typeface="HurmeGeometricSans2 Bold"/>
              </a:rPr>
              <a:t>• Training Sessions</a:t>
            </a:r>
            <a:br>
              <a:rPr lang="en-US" sz="2400" b="0">
                <a:solidFill>
                  <a:srgbClr val="000000"/>
                </a:solidFill>
                <a:latin typeface="HurmeGeometricSans2 Bold"/>
              </a:rPr>
            </a:br>
            <a:r>
              <a:rPr lang="en-US" sz="2400" b="0">
                <a:solidFill>
                  <a:srgbClr val="000000"/>
                </a:solidFill>
                <a:latin typeface="HurmeGeometricSans2 Bold"/>
              </a:rPr>
              <a:t>• Pool Identification Events (Friendlies)</a:t>
            </a:r>
            <a:br>
              <a:rPr lang="en-US" sz="2400" b="0">
                <a:solidFill>
                  <a:srgbClr val="000000"/>
                </a:solidFill>
                <a:latin typeface="HurmeGeometricSans2 Bold"/>
              </a:rPr>
            </a:br>
            <a:r>
              <a:rPr lang="en-US" sz="2400" b="0">
                <a:solidFill>
                  <a:srgbClr val="000000"/>
                </a:solidFill>
                <a:latin typeface="HurmeGeometricSans2 Bold"/>
              </a:rPr>
              <a:t>• Ongoing Player Evaluation including Development Workshops and Webinars</a:t>
            </a:r>
            <a:br>
              <a:rPr lang="en-US" sz="2400" b="0">
                <a:solidFill>
                  <a:srgbClr val="000000"/>
                </a:solidFill>
                <a:latin typeface="HurmeGeometricSans2 Bold"/>
              </a:rPr>
            </a:br>
            <a:r>
              <a:rPr lang="en-US" sz="2400" b="0">
                <a:solidFill>
                  <a:srgbClr val="000000"/>
                </a:solidFill>
                <a:latin typeface="HurmeGeometricSans2 Bold"/>
              </a:rPr>
              <a:t>• Opportunity for State Team Selection</a:t>
            </a:r>
            <a:endParaRPr lang="en-US"/>
          </a:p>
          <a:p>
            <a:endParaRPr lang="en-US" sz="2400" b="0">
              <a:solidFill>
                <a:srgbClr val="000000"/>
              </a:solidFill>
              <a:latin typeface="HurmeGeometricSans2 Bold"/>
            </a:endParaRPr>
          </a:p>
          <a:p>
            <a:r>
              <a:rPr lang="en-US" sz="2400" u="sng">
                <a:solidFill>
                  <a:srgbClr val="000000"/>
                </a:solidFill>
                <a:latin typeface="HurmeGeometricSans2 Bold"/>
              </a:rPr>
              <a:t>State Select Team</a:t>
            </a:r>
            <a:endParaRPr lang="en-US" u="sng"/>
          </a:p>
          <a:p>
            <a:endParaRPr lang="en-US" sz="2400" u="sng">
              <a:solidFill>
                <a:srgbClr val="000000"/>
              </a:solidFill>
              <a:latin typeface="HurmeGeometricSans2 Bold"/>
            </a:endParaRPr>
          </a:p>
          <a:p>
            <a:r>
              <a:rPr lang="en-US" sz="2400">
                <a:solidFill>
                  <a:srgbClr val="000000"/>
                </a:solidFill>
                <a:latin typeface="HurmeGeometricSans2 Bold"/>
              </a:rPr>
              <a:t>Additional Event Fee (Each Event) - $300</a:t>
            </a:r>
            <a:endParaRPr lang="en-US"/>
          </a:p>
          <a:p>
            <a:endParaRPr lang="en-US" sz="2400" b="0">
              <a:solidFill>
                <a:srgbClr val="000000"/>
              </a:solidFill>
              <a:latin typeface="HurmeGeometricSans2 Bold"/>
            </a:endParaRPr>
          </a:p>
          <a:p>
            <a:r>
              <a:rPr lang="en-US" sz="2400">
                <a:solidFill>
                  <a:srgbClr val="000000"/>
                </a:solidFill>
                <a:latin typeface="HurmeGeometricSans2 Bold"/>
              </a:rPr>
              <a:t>Regional Events: ODP Championships, AZ &amp; ODP Interregional Showcase, TN</a:t>
            </a:r>
            <a:endParaRPr lang="en-US"/>
          </a:p>
          <a:p>
            <a:br>
              <a:rPr lang="en-US" sz="2400" b="0">
                <a:solidFill>
                  <a:srgbClr val="000000"/>
                </a:solidFill>
                <a:latin typeface="HurmeGeometricSans2 Bold"/>
              </a:rPr>
            </a:br>
            <a:r>
              <a:rPr lang="en-US" sz="2400" b="0">
                <a:solidFill>
                  <a:srgbClr val="000000"/>
                </a:solidFill>
                <a:latin typeface="HurmeGeometricSans2 Bold"/>
              </a:rPr>
              <a:t>• Team Travel</a:t>
            </a:r>
            <a:br>
              <a:rPr lang="en-US" sz="2400" b="0">
                <a:solidFill>
                  <a:srgbClr val="000000"/>
                </a:solidFill>
                <a:latin typeface="HurmeGeometricSans2 Bold"/>
              </a:rPr>
            </a:br>
            <a:r>
              <a:rPr lang="en-US" sz="2400" b="0">
                <a:solidFill>
                  <a:srgbClr val="000000"/>
                </a:solidFill>
                <a:latin typeface="HurmeGeometricSans2 Bold"/>
              </a:rPr>
              <a:t>• Hotel Accommodations</a:t>
            </a:r>
            <a:br>
              <a:rPr lang="en-US" sz="2400" b="0">
                <a:solidFill>
                  <a:srgbClr val="000000"/>
                </a:solidFill>
                <a:latin typeface="HurmeGeometricSans2 Bold"/>
              </a:rPr>
            </a:br>
            <a:r>
              <a:rPr lang="en-US" sz="2400" b="0">
                <a:solidFill>
                  <a:srgbClr val="000000"/>
                </a:solidFill>
                <a:latin typeface="HurmeGeometricSans2 Bold"/>
              </a:rPr>
              <a:t>• Team Meals</a:t>
            </a:r>
            <a:br>
              <a:rPr lang="en-US" sz="2400" b="0">
                <a:solidFill>
                  <a:srgbClr val="000000"/>
                </a:solidFill>
                <a:latin typeface="HurmeGeometricSans2 Bold"/>
              </a:rPr>
            </a:br>
            <a:r>
              <a:rPr lang="en-US" sz="2400" b="0">
                <a:solidFill>
                  <a:srgbClr val="000000"/>
                </a:solidFill>
                <a:latin typeface="HurmeGeometricSans2 Bold"/>
              </a:rPr>
              <a:t>• Ground Transportation</a:t>
            </a:r>
            <a:br>
              <a:rPr lang="en-US" sz="2400" b="0">
                <a:solidFill>
                  <a:srgbClr val="000000"/>
                </a:solidFill>
                <a:latin typeface="HurmeGeometricSans2 Bold"/>
              </a:rPr>
            </a:br>
            <a:r>
              <a:rPr lang="en-US" sz="2400" b="0">
                <a:solidFill>
                  <a:srgbClr val="000000"/>
                </a:solidFill>
                <a:latin typeface="HurmeGeometricSans2 Bold"/>
              </a:rPr>
              <a:t>• Event Registration</a:t>
            </a:r>
            <a:endParaRPr lang="en-US"/>
          </a:p>
          <a:p>
            <a:endParaRPr lang="en-US" sz="2400" b="0">
              <a:solidFill>
                <a:srgbClr val="000000"/>
              </a:solidFill>
              <a:latin typeface="HurmeGeometricSans2 Bold"/>
            </a:endParaRPr>
          </a:p>
          <a:p>
            <a:r>
              <a:rPr lang="en-US" sz="2400" b="0">
                <a:solidFill>
                  <a:srgbClr val="000000"/>
                </a:solidFill>
                <a:latin typeface="HurmeGeometricSans2 Bold"/>
              </a:rPr>
              <a:t>State Select Teams are selected from the RTC player pools from ongoing monitoring throughout the season.</a:t>
            </a:r>
            <a:endParaRPr lang="en-US"/>
          </a:p>
          <a:p>
            <a:endParaRPr lang="en-US" sz="2400" b="0">
              <a:solidFill>
                <a:srgbClr val="000000"/>
              </a:solidFill>
              <a:latin typeface="Aptos"/>
            </a:endParaRPr>
          </a:p>
        </p:txBody>
      </p:sp>
      <p:pic>
        <p:nvPicPr>
          <p:cNvPr id="4" name="Picture 3" descr="A red white and blue logo&#10;&#10;AI-generated content may be incorrect.">
            <a:extLst>
              <a:ext uri="{FF2B5EF4-FFF2-40B4-BE49-F238E27FC236}">
                <a16:creationId xmlns:a16="http://schemas.microsoft.com/office/drawing/2014/main" id="{AB6B47F2-8E83-49C3-009C-22795FCE66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0176" y="6228826"/>
            <a:ext cx="483243" cy="580240"/>
          </a:xfrm>
          <a:prstGeom prst="rect">
            <a:avLst/>
          </a:prstGeom>
        </p:spPr>
      </p:pic>
      <p:pic>
        <p:nvPicPr>
          <p:cNvPr id="6" name="Picture 5" descr="A logo for a football team&#10;&#10;AI-generated content may be incorrect.">
            <a:extLst>
              <a:ext uri="{FF2B5EF4-FFF2-40B4-BE49-F238E27FC236}">
                <a16:creationId xmlns:a16="http://schemas.microsoft.com/office/drawing/2014/main" id="{C8DE0138-3C8A-C443-312E-CDA7033C66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9973" y="6172900"/>
            <a:ext cx="748018" cy="68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542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erson playing football&#10;&#10;Description automatically generated with low confidence">
            <a:extLst>
              <a:ext uri="{FF2B5EF4-FFF2-40B4-BE49-F238E27FC236}">
                <a16:creationId xmlns:a16="http://schemas.microsoft.com/office/drawing/2014/main" id="{0C53AFDC-FC7A-D253-E28A-0A3FAB0A73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41142" t="6094" r="24937" b="12267"/>
          <a:stretch/>
        </p:blipFill>
        <p:spPr>
          <a:xfrm>
            <a:off x="8313356" y="0"/>
            <a:ext cx="3878643" cy="6227064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36966198-F8A7-21A0-347E-6132AEBA0DEB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" r="-844" b="9199"/>
          <a:stretch/>
        </p:blipFill>
        <p:spPr>
          <a:xfrm>
            <a:off x="8313357" y="0"/>
            <a:ext cx="2913620" cy="6227064"/>
          </a:xfrm>
          <a:prstGeom prst="rect">
            <a:avLst/>
          </a:prstGeom>
        </p:spPr>
      </p:pic>
      <p:sp>
        <p:nvSpPr>
          <p:cNvPr id="67" name="Rectangle 66">
            <a:extLst>
              <a:ext uri="{FF2B5EF4-FFF2-40B4-BE49-F238E27FC236}">
                <a16:creationId xmlns:a16="http://schemas.microsoft.com/office/drawing/2014/main" id="{AC6AA5C2-93E0-A85E-DA64-6BAC88816229}"/>
              </a:ext>
            </a:extLst>
          </p:cNvPr>
          <p:cNvSpPr/>
          <p:nvPr/>
        </p:nvSpPr>
        <p:spPr>
          <a:xfrm>
            <a:off x="0" y="0"/>
            <a:ext cx="9049087" cy="6227064"/>
          </a:xfrm>
          <a:custGeom>
            <a:avLst/>
            <a:gdLst>
              <a:gd name="connsiteX0" fmla="*/ 0 w 9049087"/>
              <a:gd name="connsiteY0" fmla="*/ 0 h 6227064"/>
              <a:gd name="connsiteX1" fmla="*/ 9049087 w 9049087"/>
              <a:gd name="connsiteY1" fmla="*/ 0 h 6227064"/>
              <a:gd name="connsiteX2" fmla="*/ 9049087 w 9049087"/>
              <a:gd name="connsiteY2" fmla="*/ 6227064 h 6227064"/>
              <a:gd name="connsiteX3" fmla="*/ 0 w 9049087"/>
              <a:gd name="connsiteY3" fmla="*/ 6227064 h 6227064"/>
              <a:gd name="connsiteX4" fmla="*/ 0 w 9049087"/>
              <a:gd name="connsiteY4" fmla="*/ 0 h 6227064"/>
              <a:gd name="connsiteX0" fmla="*/ 0 w 9049087"/>
              <a:gd name="connsiteY0" fmla="*/ 0 h 6227064"/>
              <a:gd name="connsiteX1" fmla="*/ 9049087 w 9049087"/>
              <a:gd name="connsiteY1" fmla="*/ 0 h 6227064"/>
              <a:gd name="connsiteX2" fmla="*/ 8559854 w 9049087"/>
              <a:gd name="connsiteY2" fmla="*/ 6227064 h 6227064"/>
              <a:gd name="connsiteX3" fmla="*/ 0 w 9049087"/>
              <a:gd name="connsiteY3" fmla="*/ 6227064 h 6227064"/>
              <a:gd name="connsiteX4" fmla="*/ 0 w 9049087"/>
              <a:gd name="connsiteY4" fmla="*/ 0 h 6227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49087" h="6227064">
                <a:moveTo>
                  <a:pt x="0" y="0"/>
                </a:moveTo>
                <a:lnTo>
                  <a:pt x="9049087" y="0"/>
                </a:lnTo>
                <a:lnTo>
                  <a:pt x="8559854" y="6227064"/>
                </a:lnTo>
                <a:lnTo>
                  <a:pt x="0" y="622706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3A15125-7C67-47DD-A44A-9D2E973F2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323" y="805516"/>
            <a:ext cx="6006251" cy="914400"/>
          </a:xfrm>
        </p:spPr>
        <p:txBody>
          <a:bodyPr>
            <a:normAutofit/>
          </a:bodyPr>
          <a:lstStyle/>
          <a:p>
            <a:r>
              <a:rPr lang="en-US" sz="3600">
                <a:latin typeface="Hurme Geometric Sans 1"/>
              </a:rPr>
              <a:t>2026-2027 Calendar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057D9A-726F-E741-A6EA-DCD473546446}"/>
              </a:ext>
            </a:extLst>
          </p:cNvPr>
          <p:cNvSpPr txBox="1">
            <a:spLocks/>
          </p:cNvSpPr>
          <p:nvPr/>
        </p:nvSpPr>
        <p:spPr>
          <a:xfrm>
            <a:off x="540324" y="1473436"/>
            <a:ext cx="7980824" cy="40709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rgbClr val="273656"/>
                </a:solidFill>
                <a:latin typeface="HurmeGeometricSans2 Bold" panose="020B0800020000000000" pitchFamily="34" charset="0"/>
                <a:ea typeface="+mj-ea"/>
                <a:cs typeface="+mj-cs"/>
              </a:defRPr>
            </a:lvl1pPr>
          </a:lstStyle>
          <a:p>
            <a:r>
              <a:rPr lang="en-US" sz="2000" b="0">
                <a:solidFill>
                  <a:srgbClr val="000000"/>
                </a:solidFill>
                <a:latin typeface="HurmeGeometricSans2 Bold"/>
              </a:rPr>
              <a:t>• Tryouts</a:t>
            </a:r>
            <a:br>
              <a:rPr lang="en-US" sz="2000" b="0">
                <a:latin typeface="HurmeGeometricSans2 Bold"/>
              </a:rPr>
            </a:br>
            <a:r>
              <a:rPr lang="en-US" sz="2000" b="0">
                <a:solidFill>
                  <a:srgbClr val="000000"/>
                </a:solidFill>
                <a:latin typeface="HurmeGeometricSans2 Bold"/>
              </a:rPr>
              <a:t>• Eleven (11) Monthly RTC Trainings</a:t>
            </a:r>
            <a:br>
              <a:rPr lang="en-US" sz="2000" b="0">
                <a:solidFill>
                  <a:srgbClr val="000000"/>
                </a:solidFill>
                <a:latin typeface="HurmeGeometricSans2 Bold"/>
              </a:rPr>
            </a:br>
            <a:r>
              <a:rPr lang="en-US" sz="2000" b="0">
                <a:solidFill>
                  <a:srgbClr val="000000"/>
                </a:solidFill>
                <a:latin typeface="HurmeGeometricSans2 Bold"/>
              </a:rPr>
              <a:t>• Two (2) Friendlies</a:t>
            </a:r>
            <a:br>
              <a:rPr lang="en-US" sz="2000" b="0">
                <a:solidFill>
                  <a:srgbClr val="000000"/>
                </a:solidFill>
                <a:latin typeface="HurmeGeometricSans2 Bold"/>
              </a:rPr>
            </a:br>
            <a:r>
              <a:rPr lang="en-US" sz="2000" b="0">
                <a:solidFill>
                  <a:srgbClr val="000000"/>
                </a:solidFill>
                <a:latin typeface="HurmeGeometricSans2 Bold"/>
              </a:rPr>
              <a:t>• Two (2) Regional Events</a:t>
            </a:r>
            <a:br>
              <a:rPr lang="en-US" sz="2000" b="0">
                <a:solidFill>
                  <a:srgbClr val="000000"/>
                </a:solidFill>
                <a:latin typeface="HurmeGeometricSans2 Bold"/>
              </a:rPr>
            </a:br>
            <a:r>
              <a:rPr lang="en-US" sz="2000" b="0">
                <a:solidFill>
                  <a:srgbClr val="000000"/>
                </a:solidFill>
                <a:latin typeface="HurmeGeometricSans2 Bold"/>
              </a:rPr>
              <a:t>• International Opportunities (Boys &amp; Girls)</a:t>
            </a:r>
          </a:p>
          <a:p>
            <a:endParaRPr lang="en-US" sz="2000" b="0">
              <a:solidFill>
                <a:srgbClr val="000000"/>
              </a:solidFill>
            </a:endParaRPr>
          </a:p>
          <a:p>
            <a:r>
              <a:rPr lang="en-US" sz="2000" b="0">
                <a:latin typeface="HurmeGeometricSans2 Bold"/>
              </a:rPr>
              <a:t>ODP Mini-Camp for 2017-2020 Age Groups</a:t>
            </a:r>
          </a:p>
          <a:p>
            <a:r>
              <a:rPr lang="en-US" sz="2000" b="0">
                <a:latin typeface="HurmeGeometricSans2 Bold"/>
              </a:rPr>
              <a:t>Coach Onboarding &amp; Startup Weekend</a:t>
            </a:r>
            <a:endParaRPr lang="en-US" sz="2000" b="0"/>
          </a:p>
        </p:txBody>
      </p:sp>
      <p:pic>
        <p:nvPicPr>
          <p:cNvPr id="4" name="Picture 3" descr="A logo for a football team&#10;&#10;AI-generated content may be incorrect.">
            <a:extLst>
              <a:ext uri="{FF2B5EF4-FFF2-40B4-BE49-F238E27FC236}">
                <a16:creationId xmlns:a16="http://schemas.microsoft.com/office/drawing/2014/main" id="{04CE9F35-F7FB-EF53-DB1D-52D9E81092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9973" y="6172900"/>
            <a:ext cx="748018" cy="685101"/>
          </a:xfrm>
          <a:prstGeom prst="rect">
            <a:avLst/>
          </a:prstGeom>
        </p:spPr>
      </p:pic>
      <p:pic>
        <p:nvPicPr>
          <p:cNvPr id="6" name="Picture 5" descr="A red white and blue logo&#10;&#10;AI-generated content may be incorrect.">
            <a:extLst>
              <a:ext uri="{FF2B5EF4-FFF2-40B4-BE49-F238E27FC236}">
                <a16:creationId xmlns:a16="http://schemas.microsoft.com/office/drawing/2014/main" id="{BBEFB968-C590-8371-0D44-5E7B9E562A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60176" y="6228826"/>
            <a:ext cx="483243" cy="580240"/>
          </a:xfrm>
          <a:prstGeom prst="rect">
            <a:avLst/>
          </a:prstGeom>
        </p:spPr>
      </p:pic>
      <p:pic>
        <p:nvPicPr>
          <p:cNvPr id="3" name="Picture 2" descr="A calendar with text and images&#10;&#10;AI-generated content may be incorrect.">
            <a:extLst>
              <a:ext uri="{FF2B5EF4-FFF2-40B4-BE49-F238E27FC236}">
                <a16:creationId xmlns:a16="http://schemas.microsoft.com/office/drawing/2014/main" id="{DB092DE3-C6A7-73D5-2624-E2681058D58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9116" r="172" b="-37"/>
          <a:stretch>
            <a:fillRect/>
          </a:stretch>
        </p:blipFill>
        <p:spPr>
          <a:xfrm>
            <a:off x="6094142" y="-649"/>
            <a:ext cx="6006801" cy="6229246"/>
          </a:xfrm>
          <a:prstGeom prst="rect">
            <a:avLst/>
          </a:prstGeom>
          <a:ln w="28575">
            <a:solidFill>
              <a:srgbClr val="273656"/>
            </a:solidFill>
          </a:ln>
        </p:spPr>
      </p:pic>
    </p:spTree>
    <p:extLst>
      <p:ext uri="{BB962C8B-B14F-4D97-AF65-F5344CB8AC3E}">
        <p14:creationId xmlns:p14="http://schemas.microsoft.com/office/powerpoint/2010/main" val="1942926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D81E43"/>
      </a:accent1>
      <a:accent2>
        <a:srgbClr val="243859"/>
      </a:accent2>
      <a:accent3>
        <a:srgbClr val="A5A5A5"/>
      </a:accent3>
      <a:accent4>
        <a:srgbClr val="243887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YS_PowerpointTemplate" id="{9B2ED678-6C93-D245-B0C4-B5D98A9871C2}" vid="{7F22947B-32FE-EA42-A135-2F0A60DAA7E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9346b3f-01ff-41d9-b801-5bb7d6b9be97">
      <Terms xmlns="http://schemas.microsoft.com/office/infopath/2007/PartnerControls"/>
    </lcf76f155ced4ddcb4097134ff3c332f>
    <TaxCatchAll xmlns="3b24ca8a-2b46-4c6d-9030-3302300a6a19" xsi:nil="true"/>
    <SharedWithUsers xmlns="3b24ca8a-2b46-4c6d-9030-3302300a6a19">
      <UserInfo>
        <DisplayName/>
        <AccountId xsi:nil="true"/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E115729529AE4298DBB0025C90F437" ma:contentTypeVersion="18" ma:contentTypeDescription="Create a new document." ma:contentTypeScope="" ma:versionID="8344017c0293fe25727a5823cc3a0b28">
  <xsd:schema xmlns:xsd="http://www.w3.org/2001/XMLSchema" xmlns:xs="http://www.w3.org/2001/XMLSchema" xmlns:p="http://schemas.microsoft.com/office/2006/metadata/properties" xmlns:ns2="b9346b3f-01ff-41d9-b801-5bb7d6b9be97" xmlns:ns3="3b24ca8a-2b46-4c6d-9030-3302300a6a19" targetNamespace="http://schemas.microsoft.com/office/2006/metadata/properties" ma:root="true" ma:fieldsID="a88cdea0363c7adc40e6486708b1750b" ns2:_="" ns3:_="">
    <xsd:import namespace="b9346b3f-01ff-41d9-b801-5bb7d6b9be97"/>
    <xsd:import namespace="3b24ca8a-2b46-4c6d-9030-3302300a6a1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46b3f-01ff-41d9-b801-5bb7d6b9be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9a872be9-d7db-4144-8eb1-1ae3b6781bc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24ca8a-2b46-4c6d-9030-3302300a6a1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497c51d7-ba06-4f39-aaf0-f2af4226983b}" ma:internalName="TaxCatchAll" ma:showField="CatchAllData" ma:web="3b24ca8a-2b46-4c6d-9030-3302300a6a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0C26F0F-1621-4D87-84F2-1E26C8144C91}">
  <ds:schemaRefs>
    <ds:schemaRef ds:uri="0c0fd3d7-05b7-4cd9-9d26-8d8e3a943d14"/>
    <ds:schemaRef ds:uri="3b24ca8a-2b46-4c6d-9030-3302300a6a19"/>
    <ds:schemaRef ds:uri="b9346b3f-01ff-41d9-b801-5bb7d6b9be97"/>
    <ds:schemaRef ds:uri="da2203fb-563d-4aca-90b6-041cf50730a7"/>
    <ds:schemaRef ds:uri="fb0dc802-9220-4b58-92c8-e4399806100d"/>
    <ds:schemaRef ds:uri="fe10e9b2-7832-4916-a4b3-62f43332f51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8C9D836-B785-4DDB-8B21-A53061188AA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A56C520-06B1-49A1-B982-4E6457CB8D9B}">
  <ds:schemaRefs>
    <ds:schemaRef ds:uri="3b24ca8a-2b46-4c6d-9030-3302300a6a19"/>
    <ds:schemaRef ds:uri="b9346b3f-01ff-41d9-b801-5bb7d6b9be9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15</Slides>
  <Notes>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Idaho ODP Town Hall</vt:lpstr>
      <vt:lpstr>Program Overview</vt:lpstr>
      <vt:lpstr>International Opportunities</vt:lpstr>
      <vt:lpstr>Tryouts &amp; Selection Process</vt:lpstr>
      <vt:lpstr>Tryout Process Continued</vt:lpstr>
      <vt:lpstr>PowerPoint Presentation</vt:lpstr>
      <vt:lpstr>RTC Pool vs State Select Team</vt:lpstr>
      <vt:lpstr>2026-2027 Calendar</vt:lpstr>
      <vt:lpstr>ODP Senior Team Schedule</vt:lpstr>
      <vt:lpstr>Coaching Staff</vt:lpstr>
      <vt:lpstr>Program Ops</vt:lpstr>
      <vt:lpstr>Team Managers</vt:lpstr>
      <vt:lpstr>ODP Pathway &amp; Highlights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Mackenzie Kruse</dc:creator>
  <cp:revision>3</cp:revision>
  <dcterms:created xsi:type="dcterms:W3CDTF">2019-08-14T23:54:18Z</dcterms:created>
  <dcterms:modified xsi:type="dcterms:W3CDTF">2026-06-18T18:16:08Z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0x01010024E115729529AE4298DBB0025C90F437</vt:lpwstr>
  </property>
  <property fmtid="{D5CDD505-2E9C-101B-9397-08002B2CF9AE}" pid="3" name="MediaServiceImageTags">
    <vt:lpwstr/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</Properties>
</file>