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4"/>
  </p:sldMasterIdLst>
  <p:notesMasterIdLst>
    <p:notesMasterId r:id="rId15"/>
  </p:notesMasterIdLst>
  <p:sldIdLst>
    <p:sldId id="350" r:id="rId5"/>
    <p:sldId id="352" r:id="rId6"/>
    <p:sldId id="351" r:id="rId7"/>
    <p:sldId id="353" r:id="rId8"/>
    <p:sldId id="256" r:id="rId9"/>
    <p:sldId id="354" r:id="rId10"/>
    <p:sldId id="257" r:id="rId11"/>
    <p:sldId id="349" r:id="rId12"/>
    <p:sldId id="258" r:id="rId13"/>
    <p:sldId id="34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03" autoAdjust="0"/>
    <p:restoredTop sz="94660"/>
  </p:normalViewPr>
  <p:slideViewPr>
    <p:cSldViewPr snapToGrid="0">
      <p:cViewPr varScale="1">
        <p:scale>
          <a:sx n="93" d="100"/>
          <a:sy n="93" d="100"/>
        </p:scale>
        <p:origin x="72" y="19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366DD0-B23F-484B-A304-425C3ECAD602}" type="datetimeFigureOut">
              <a:rPr lang="en-US" smtClean="0"/>
              <a:t>11/15/2024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206EC8-7D16-4EC1-8779-73788E87D637}" type="slidenum">
              <a:rPr lang="en-US" smtClean="0"/>
              <a:t>‹#›</a:t>
            </a:fld>
            <a:endParaRPr lang="en-US"/>
          </a:p>
        </p:txBody>
      </p:sp>
    </p:spTree>
    <p:extLst>
      <p:ext uri="{BB962C8B-B14F-4D97-AF65-F5344CB8AC3E}">
        <p14:creationId xmlns:p14="http://schemas.microsoft.com/office/powerpoint/2010/main" val="2157810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E09883-B744-4FDD-8623-D69A66650022}" type="slidenum">
              <a:rPr lang="en-US" smtClean="0"/>
              <a:t>2</a:t>
            </a:fld>
            <a:endParaRPr lang="en-US" dirty="0"/>
          </a:p>
        </p:txBody>
      </p:sp>
    </p:spTree>
    <p:extLst>
      <p:ext uri="{BB962C8B-B14F-4D97-AF65-F5344CB8AC3E}">
        <p14:creationId xmlns:p14="http://schemas.microsoft.com/office/powerpoint/2010/main" val="2139148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ECNL referee Cost plus 50* divided by 2 then rounded up </a:t>
            </a:r>
          </a:p>
          <a:p>
            <a:r>
              <a:rPr lang="en-US" dirty="0"/>
              <a:t>*need to find out what we pay per field for setup and take down…</a:t>
            </a:r>
          </a:p>
        </p:txBody>
      </p:sp>
      <p:sp>
        <p:nvSpPr>
          <p:cNvPr id="4" name="Slide Number Placeholder 3"/>
          <p:cNvSpPr>
            <a:spLocks noGrp="1"/>
          </p:cNvSpPr>
          <p:nvPr>
            <p:ph type="sldNum" sz="quarter" idx="5"/>
          </p:nvPr>
        </p:nvSpPr>
        <p:spPr/>
        <p:txBody>
          <a:bodyPr/>
          <a:lstStyle/>
          <a:p>
            <a:fld id="{AF206EC8-7D16-4EC1-8779-73788E87D637}" type="slidenum">
              <a:rPr lang="en-US" smtClean="0"/>
              <a:t>3</a:t>
            </a:fld>
            <a:endParaRPr lang="en-US"/>
          </a:p>
        </p:txBody>
      </p:sp>
    </p:spTree>
    <p:extLst>
      <p:ext uri="{BB962C8B-B14F-4D97-AF65-F5344CB8AC3E}">
        <p14:creationId xmlns:p14="http://schemas.microsoft.com/office/powerpoint/2010/main" val="2252012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206EC8-7D16-4EC1-8779-73788E87D637}" type="slidenum">
              <a:rPr lang="en-US" smtClean="0"/>
              <a:t>4</a:t>
            </a:fld>
            <a:endParaRPr lang="en-US"/>
          </a:p>
        </p:txBody>
      </p:sp>
    </p:spTree>
    <p:extLst>
      <p:ext uri="{BB962C8B-B14F-4D97-AF65-F5344CB8AC3E}">
        <p14:creationId xmlns:p14="http://schemas.microsoft.com/office/powerpoint/2010/main" val="38987597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E09883-B744-4FDD-8623-D69A66650022}" type="slidenum">
              <a:rPr lang="en-US" smtClean="0"/>
              <a:t>6</a:t>
            </a:fld>
            <a:endParaRPr lang="en-US" dirty="0"/>
          </a:p>
        </p:txBody>
      </p:sp>
    </p:spTree>
    <p:extLst>
      <p:ext uri="{BB962C8B-B14F-4D97-AF65-F5344CB8AC3E}">
        <p14:creationId xmlns:p14="http://schemas.microsoft.com/office/powerpoint/2010/main" val="2535567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not have to be available for all 5 dates, but do have to do 3 of 4</a:t>
            </a:r>
          </a:p>
        </p:txBody>
      </p:sp>
      <p:sp>
        <p:nvSpPr>
          <p:cNvPr id="4" name="Slide Number Placeholder 3"/>
          <p:cNvSpPr>
            <a:spLocks noGrp="1"/>
          </p:cNvSpPr>
          <p:nvPr>
            <p:ph type="sldNum" sz="quarter" idx="5"/>
          </p:nvPr>
        </p:nvSpPr>
        <p:spPr/>
        <p:txBody>
          <a:bodyPr/>
          <a:lstStyle/>
          <a:p>
            <a:fld id="{AF206EC8-7D16-4EC1-8779-73788E87D637}" type="slidenum">
              <a:rPr lang="en-US" smtClean="0"/>
              <a:t>7</a:t>
            </a:fld>
            <a:endParaRPr lang="en-US"/>
          </a:p>
        </p:txBody>
      </p:sp>
    </p:spTree>
    <p:extLst>
      <p:ext uri="{BB962C8B-B14F-4D97-AF65-F5344CB8AC3E}">
        <p14:creationId xmlns:p14="http://schemas.microsoft.com/office/powerpoint/2010/main" val="13073823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E09883-B744-4FDD-8623-D69A66650022}" type="slidenum">
              <a:rPr lang="en-US" smtClean="0"/>
              <a:t>8</a:t>
            </a:fld>
            <a:endParaRPr lang="en-US" dirty="0"/>
          </a:p>
        </p:txBody>
      </p:sp>
    </p:spTree>
    <p:extLst>
      <p:ext uri="{BB962C8B-B14F-4D97-AF65-F5344CB8AC3E}">
        <p14:creationId xmlns:p14="http://schemas.microsoft.com/office/powerpoint/2010/main" val="11253457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206EC8-7D16-4EC1-8779-73788E87D637}" type="slidenum">
              <a:rPr lang="en-US" smtClean="0"/>
              <a:t>9</a:t>
            </a:fld>
            <a:endParaRPr lang="en-US"/>
          </a:p>
        </p:txBody>
      </p:sp>
    </p:spTree>
    <p:extLst>
      <p:ext uri="{BB962C8B-B14F-4D97-AF65-F5344CB8AC3E}">
        <p14:creationId xmlns:p14="http://schemas.microsoft.com/office/powerpoint/2010/main" val="40070476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E09883-B744-4FDD-8623-D69A66650022}" type="slidenum">
              <a:rPr lang="en-US" smtClean="0"/>
              <a:t>10</a:t>
            </a:fld>
            <a:endParaRPr lang="en-US" dirty="0"/>
          </a:p>
        </p:txBody>
      </p:sp>
    </p:spTree>
    <p:extLst>
      <p:ext uri="{BB962C8B-B14F-4D97-AF65-F5344CB8AC3E}">
        <p14:creationId xmlns:p14="http://schemas.microsoft.com/office/powerpoint/2010/main" val="1302631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C48212B2-5493-4580-BB35-32876B3B6B98}" type="datetimeFigureOut">
              <a:rPr lang="en-US" smtClean="0"/>
              <a:t>11/15/2024</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FD2A92AE-C44D-4F52-B98D-21258877BEDC}" type="slidenum">
              <a:rPr lang="en-US" smtClean="0"/>
              <a:t>‹#›</a:t>
            </a:fld>
            <a:endParaRPr lang="en-US"/>
          </a:p>
        </p:txBody>
      </p:sp>
    </p:spTree>
    <p:extLst>
      <p:ext uri="{BB962C8B-B14F-4D97-AF65-F5344CB8AC3E}">
        <p14:creationId xmlns:p14="http://schemas.microsoft.com/office/powerpoint/2010/main" val="2606389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8212B2-5493-4580-BB35-32876B3B6B98}" type="datetimeFigureOut">
              <a:rPr lang="en-US" smtClean="0"/>
              <a:t>11/15/2024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2A92AE-C44D-4F52-B98D-21258877BEDC}" type="slidenum">
              <a:rPr lang="en-US" smtClean="0"/>
              <a:t>‹#›</a:t>
            </a:fld>
            <a:endParaRPr lang="en-US"/>
          </a:p>
        </p:txBody>
      </p:sp>
    </p:spTree>
    <p:extLst>
      <p:ext uri="{BB962C8B-B14F-4D97-AF65-F5344CB8AC3E}">
        <p14:creationId xmlns:p14="http://schemas.microsoft.com/office/powerpoint/2010/main" val="1830560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C48212B2-5493-4580-BB35-32876B3B6B98}" type="datetimeFigureOut">
              <a:rPr lang="en-US" smtClean="0"/>
              <a:t>11/15/2024</a:t>
            </a:fld>
            <a:endParaRPr lang="en-US"/>
          </a:p>
        </p:txBody>
      </p:sp>
      <p:sp>
        <p:nvSpPr>
          <p:cNvPr id="5" name="Footer Placeholder 4"/>
          <p:cNvSpPr>
            <a:spLocks noGrp="1"/>
          </p:cNvSpPr>
          <p:nvPr>
            <p:ph type="ftr" sz="quarter" idx="11"/>
          </p:nvPr>
        </p:nvSpPr>
        <p:spPr>
          <a:xfrm>
            <a:off x="804672" y="6227064"/>
            <a:ext cx="10588752" cy="320040"/>
          </a:xfrm>
        </p:spPr>
        <p:txBody>
          <a:body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FD2A92AE-C44D-4F52-B98D-21258877BEDC}" type="slidenum">
              <a:rPr lang="en-US" smtClean="0"/>
              <a:t>‹#›</a:t>
            </a:fld>
            <a:endParaRPr lang="en-US"/>
          </a:p>
        </p:txBody>
      </p:sp>
    </p:spTree>
    <p:extLst>
      <p:ext uri="{BB962C8B-B14F-4D97-AF65-F5344CB8AC3E}">
        <p14:creationId xmlns:p14="http://schemas.microsoft.com/office/powerpoint/2010/main" val="17642941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3">
    <p:bg>
      <p:bgPr>
        <a:solidFill>
          <a:schemeClr val="accent3"/>
        </a:solidFill>
        <a:effectLst/>
      </p:bgPr>
    </p:bg>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48AC6985-AA41-BCAE-CEDF-E736D973B5FF}"/>
              </a:ext>
            </a:extLst>
          </p:cNvPr>
          <p:cNvSpPr>
            <a:spLocks noGrp="1"/>
          </p:cNvSpPr>
          <p:nvPr>
            <p:ph type="ctrTitle"/>
          </p:nvPr>
        </p:nvSpPr>
        <p:spPr>
          <a:xfrm>
            <a:off x="811184" y="612647"/>
            <a:ext cx="10002589" cy="3657600"/>
          </a:xfrm>
        </p:spPr>
        <p:txBody>
          <a:bodyPr lIns="0" tIns="0" rIns="0" bIns="0" anchor="b">
            <a:noAutofit/>
          </a:bodyPr>
          <a:lstStyle>
            <a:lvl1pPr marL="0" algn="l">
              <a:lnSpc>
                <a:spcPct val="90000"/>
              </a:lnSpc>
              <a:spcBef>
                <a:spcPts val="0"/>
              </a:spcBef>
              <a:spcAft>
                <a:spcPts val="0"/>
              </a:spcAft>
              <a:defRPr sz="7000"/>
            </a:lvl1pPr>
          </a:lstStyle>
          <a:p>
            <a:r>
              <a:rPr lang="en-US"/>
              <a:t>Click to edit Master title style</a:t>
            </a:r>
            <a:endParaRPr lang="en-US" dirty="0"/>
          </a:p>
        </p:txBody>
      </p:sp>
      <p:sp>
        <p:nvSpPr>
          <p:cNvPr id="19" name="Subtitle 2">
            <a:extLst>
              <a:ext uri="{FF2B5EF4-FFF2-40B4-BE49-F238E27FC236}">
                <a16:creationId xmlns:a16="http://schemas.microsoft.com/office/drawing/2014/main" id="{A7B85660-94E4-85D1-95CA-415513A0355F}"/>
              </a:ext>
            </a:extLst>
          </p:cNvPr>
          <p:cNvSpPr>
            <a:spLocks noGrp="1"/>
          </p:cNvSpPr>
          <p:nvPr>
            <p:ph type="subTitle" idx="1" hasCustomPrompt="1"/>
          </p:nvPr>
        </p:nvSpPr>
        <p:spPr>
          <a:xfrm>
            <a:off x="811185" y="4724033"/>
            <a:ext cx="7000972" cy="1709423"/>
          </a:xfrm>
        </p:spPr>
        <p:txBody>
          <a:bodyPr lIns="0" tIns="0" rIns="0" bIns="0">
            <a:noAutofit/>
          </a:bodyPr>
          <a:lstStyle>
            <a:lvl1pPr marL="0" indent="0" algn="l">
              <a:buNone/>
              <a:defRPr sz="2400" b="1" i="0">
                <a:solidFill>
                  <a:schemeClr val="accent4"/>
                </a:solidFill>
                <a:latin typeface="+mj-lt"/>
                <a:cs typeface="Arial Black"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grpSp>
        <p:nvGrpSpPr>
          <p:cNvPr id="2" name="Group 1">
            <a:extLst>
              <a:ext uri="{FF2B5EF4-FFF2-40B4-BE49-F238E27FC236}">
                <a16:creationId xmlns:a16="http://schemas.microsoft.com/office/drawing/2014/main" id="{1DCAF5C0-1B51-02B5-924D-230575353A0B}"/>
              </a:ext>
              <a:ext uri="{C183D7F6-B498-43B3-948B-1728B52AA6E4}">
                <adec:decorative xmlns:adec="http://schemas.microsoft.com/office/drawing/2017/decorative" val="1"/>
              </a:ext>
            </a:extLst>
          </p:cNvPr>
          <p:cNvGrpSpPr/>
          <p:nvPr userDrawn="1"/>
        </p:nvGrpSpPr>
        <p:grpSpPr>
          <a:xfrm rot="10800000">
            <a:off x="9829617" y="4724034"/>
            <a:ext cx="2133966" cy="2133966"/>
            <a:chOff x="9654699" y="2229295"/>
            <a:chExt cx="2133966" cy="2133966"/>
          </a:xfrm>
        </p:grpSpPr>
        <p:sp>
          <p:nvSpPr>
            <p:cNvPr id="3" name="Freeform 11">
              <a:extLst>
                <a:ext uri="{FF2B5EF4-FFF2-40B4-BE49-F238E27FC236}">
                  <a16:creationId xmlns:a16="http://schemas.microsoft.com/office/drawing/2014/main" id="{41AAE8D5-8E6A-7CBE-9018-DD8F3493D049}"/>
                </a:ext>
              </a:extLst>
            </p:cNvPr>
            <p:cNvSpPr/>
            <p:nvPr/>
          </p:nvSpPr>
          <p:spPr>
            <a:xfrm>
              <a:off x="9655348" y="3309113"/>
              <a:ext cx="2132669" cy="1054148"/>
            </a:xfrm>
            <a:custGeom>
              <a:avLst/>
              <a:gdLst>
                <a:gd name="connsiteX0" fmla="*/ 1345382 w 2690764"/>
                <a:gd name="connsiteY0" fmla="*/ 0 h 1330006"/>
                <a:gd name="connsiteX1" fmla="*/ 2684632 w 2690764"/>
                <a:gd name="connsiteY1" fmla="*/ 1208559 h 1330006"/>
                <a:gd name="connsiteX2" fmla="*/ 2690764 w 2690764"/>
                <a:gd name="connsiteY2" fmla="*/ 1330006 h 1330006"/>
                <a:gd name="connsiteX3" fmla="*/ 0 w 2690764"/>
                <a:gd name="connsiteY3" fmla="*/ 1330006 h 1330006"/>
                <a:gd name="connsiteX4" fmla="*/ 6132 w 2690764"/>
                <a:gd name="connsiteY4" fmla="*/ 1208559 h 1330006"/>
                <a:gd name="connsiteX5" fmla="*/ 1345382 w 2690764"/>
                <a:gd name="connsiteY5" fmla="*/ 0 h 1330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0764" h="1330006">
                  <a:moveTo>
                    <a:pt x="1345382" y="0"/>
                  </a:moveTo>
                  <a:cubicBezTo>
                    <a:pt x="2042400" y="0"/>
                    <a:pt x="2615693" y="529729"/>
                    <a:pt x="2684632" y="1208559"/>
                  </a:cubicBezTo>
                  <a:lnTo>
                    <a:pt x="2690764" y="1330006"/>
                  </a:lnTo>
                  <a:lnTo>
                    <a:pt x="0" y="1330006"/>
                  </a:lnTo>
                  <a:lnTo>
                    <a:pt x="6132" y="1208559"/>
                  </a:lnTo>
                  <a:cubicBezTo>
                    <a:pt x="75071" y="529729"/>
                    <a:pt x="648364" y="0"/>
                    <a:pt x="134538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Freeform 12">
              <a:extLst>
                <a:ext uri="{FF2B5EF4-FFF2-40B4-BE49-F238E27FC236}">
                  <a16:creationId xmlns:a16="http://schemas.microsoft.com/office/drawing/2014/main" id="{C694532E-B147-38A2-55EE-24483385016A}"/>
                </a:ext>
              </a:extLst>
            </p:cNvPr>
            <p:cNvSpPr/>
            <p:nvPr/>
          </p:nvSpPr>
          <p:spPr>
            <a:xfrm>
              <a:off x="9654699" y="2229295"/>
              <a:ext cx="2133966" cy="1079818"/>
            </a:xfrm>
            <a:custGeom>
              <a:avLst/>
              <a:gdLst>
                <a:gd name="connsiteX0" fmla="*/ 818 w 2692400"/>
                <a:gd name="connsiteY0" fmla="*/ 0 h 1362394"/>
                <a:gd name="connsiteX1" fmla="*/ 2691582 w 2692400"/>
                <a:gd name="connsiteY1" fmla="*/ 0 h 1362394"/>
                <a:gd name="connsiteX2" fmla="*/ 2692400 w 2692400"/>
                <a:gd name="connsiteY2" fmla="*/ 16194 h 1362394"/>
                <a:gd name="connsiteX3" fmla="*/ 1346200 w 2692400"/>
                <a:gd name="connsiteY3" fmla="*/ 1362394 h 1362394"/>
                <a:gd name="connsiteX4" fmla="*/ 0 w 2692400"/>
                <a:gd name="connsiteY4" fmla="*/ 16194 h 1362394"/>
                <a:gd name="connsiteX5" fmla="*/ 818 w 2692400"/>
                <a:gd name="connsiteY5" fmla="*/ 0 h 1362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1362394">
                  <a:moveTo>
                    <a:pt x="818" y="0"/>
                  </a:moveTo>
                  <a:lnTo>
                    <a:pt x="2691582" y="0"/>
                  </a:lnTo>
                  <a:lnTo>
                    <a:pt x="2692400" y="16194"/>
                  </a:lnTo>
                  <a:cubicBezTo>
                    <a:pt x="2692400" y="759680"/>
                    <a:pt x="2089686" y="1362394"/>
                    <a:pt x="1346200" y="1362394"/>
                  </a:cubicBezTo>
                  <a:cubicBezTo>
                    <a:pt x="602714" y="1362394"/>
                    <a:pt x="0" y="759680"/>
                    <a:pt x="0" y="16194"/>
                  </a:cubicBezTo>
                  <a:lnTo>
                    <a:pt x="818"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pic>
        <p:nvPicPr>
          <p:cNvPr id="5" name="Graphic 4">
            <a:extLst>
              <a:ext uri="{FF2B5EF4-FFF2-40B4-BE49-F238E27FC236}">
                <a16:creationId xmlns:a16="http://schemas.microsoft.com/office/drawing/2014/main" id="{114B3BE5-2D39-542C-00BB-A940C568E438}"/>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52884" r="34757"/>
          <a:stretch>
            <a:fillRect/>
          </a:stretch>
        </p:blipFill>
        <p:spPr>
          <a:xfrm>
            <a:off x="7717670" y="0"/>
            <a:ext cx="4474331" cy="3231221"/>
          </a:xfrm>
          <a:custGeom>
            <a:avLst/>
            <a:gdLst>
              <a:gd name="connsiteX0" fmla="*/ 0 w 4474331"/>
              <a:gd name="connsiteY0" fmla="*/ 0 h 3231221"/>
              <a:gd name="connsiteX1" fmla="*/ 4474331 w 4474331"/>
              <a:gd name="connsiteY1" fmla="*/ 0 h 3231221"/>
              <a:gd name="connsiteX2" fmla="*/ 4474331 w 4474331"/>
              <a:gd name="connsiteY2" fmla="*/ 3231221 h 3231221"/>
              <a:gd name="connsiteX3" fmla="*/ 0 w 4474331"/>
              <a:gd name="connsiteY3" fmla="*/ 3231221 h 3231221"/>
            </a:gdLst>
            <a:ahLst/>
            <a:cxnLst>
              <a:cxn ang="0">
                <a:pos x="connsiteX0" y="connsiteY0"/>
              </a:cxn>
              <a:cxn ang="0">
                <a:pos x="connsiteX1" y="connsiteY1"/>
              </a:cxn>
              <a:cxn ang="0">
                <a:pos x="connsiteX2" y="connsiteY2"/>
              </a:cxn>
              <a:cxn ang="0">
                <a:pos x="connsiteX3" y="connsiteY3"/>
              </a:cxn>
            </a:cxnLst>
            <a:rect l="l" t="t" r="r" b="b"/>
            <a:pathLst>
              <a:path w="4474331" h="3231221">
                <a:moveTo>
                  <a:pt x="0" y="0"/>
                </a:moveTo>
                <a:lnTo>
                  <a:pt x="4474331" y="0"/>
                </a:lnTo>
                <a:lnTo>
                  <a:pt x="4474331" y="3231221"/>
                </a:lnTo>
                <a:lnTo>
                  <a:pt x="0" y="3231221"/>
                </a:lnTo>
                <a:close/>
              </a:path>
            </a:pathLst>
          </a:custGeom>
        </p:spPr>
      </p:pic>
    </p:spTree>
    <p:extLst>
      <p:ext uri="{BB962C8B-B14F-4D97-AF65-F5344CB8AC3E}">
        <p14:creationId xmlns:p14="http://schemas.microsoft.com/office/powerpoint/2010/main" val="1126471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 + Table">
    <p:bg>
      <p:bgPr>
        <a:solidFill>
          <a:schemeClr val="accent3"/>
        </a:solidFill>
        <a:effectLst/>
      </p:bgPr>
    </p:bg>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ED978EB2-1AE7-BB87-954B-F3DBF5080553}"/>
              </a:ext>
            </a:extLst>
          </p:cNvPr>
          <p:cNvSpPr>
            <a:spLocks noGrp="1"/>
          </p:cNvSpPr>
          <p:nvPr>
            <p:ph type="title" hasCustomPrompt="1"/>
          </p:nvPr>
        </p:nvSpPr>
        <p:spPr>
          <a:xfrm>
            <a:off x="811184" y="621973"/>
            <a:ext cx="10569634" cy="1801793"/>
          </a:xfrm>
        </p:spPr>
        <p:txBody>
          <a:bodyPr lIns="0" tIns="0" rIns="0" bIns="0">
            <a:noAutofit/>
          </a:bodyPr>
          <a:lstStyle/>
          <a:p>
            <a:r>
              <a:rPr lang="en-US" dirty="0"/>
              <a:t>Click to add title</a:t>
            </a:r>
          </a:p>
        </p:txBody>
      </p:sp>
      <p:sp>
        <p:nvSpPr>
          <p:cNvPr id="2" name="Content Placeholder 2">
            <a:extLst>
              <a:ext uri="{FF2B5EF4-FFF2-40B4-BE49-F238E27FC236}">
                <a16:creationId xmlns:a16="http://schemas.microsoft.com/office/drawing/2014/main" id="{1406BDC3-2B84-117A-BF71-A331C1DD6BCB}"/>
              </a:ext>
            </a:extLst>
          </p:cNvPr>
          <p:cNvSpPr>
            <a:spLocks noGrp="1"/>
          </p:cNvSpPr>
          <p:nvPr>
            <p:ph sz="quarter" idx="26" hasCustomPrompt="1"/>
          </p:nvPr>
        </p:nvSpPr>
        <p:spPr>
          <a:xfrm>
            <a:off x="811183" y="2796209"/>
            <a:ext cx="3657598" cy="3147392"/>
          </a:xfrm>
        </p:spPr>
        <p:txBody>
          <a:bodyPr lIns="0" tIns="0" rIns="0" bIns="0"/>
          <a:lstStyle>
            <a:lvl1pPr marL="285750" indent="-285750">
              <a:buFont typeface="Arial" panose="020B0604020202020204" pitchFamily="34" charset="0"/>
              <a:buChar char="•"/>
              <a:defRPr sz="1800"/>
            </a:lvl1pPr>
            <a:lvl2pPr marL="411480">
              <a:defRPr sz="1600"/>
            </a:lvl2pPr>
            <a:lvl3pPr marL="685800">
              <a:defRPr sz="1400"/>
            </a:lvl3pPr>
            <a:lvl4pPr marL="1051560">
              <a:defRPr sz="1200"/>
            </a:lvl4pPr>
            <a:lvl5pPr marL="1417320">
              <a:defRPr sz="10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able Placeholder 4">
            <a:extLst>
              <a:ext uri="{FF2B5EF4-FFF2-40B4-BE49-F238E27FC236}">
                <a16:creationId xmlns:a16="http://schemas.microsoft.com/office/drawing/2014/main" id="{4D2A92BD-8372-F61F-9551-6FA12079139B}"/>
              </a:ext>
            </a:extLst>
          </p:cNvPr>
          <p:cNvSpPr>
            <a:spLocks noGrp="1"/>
          </p:cNvSpPr>
          <p:nvPr>
            <p:ph type="tbl" sz="quarter" idx="28" hasCustomPrompt="1"/>
          </p:nvPr>
        </p:nvSpPr>
        <p:spPr>
          <a:xfrm>
            <a:off x="4902200" y="2795588"/>
            <a:ext cx="6478617" cy="3148012"/>
          </a:xfrm>
        </p:spPr>
        <p:txBody>
          <a:bodyPr/>
          <a:lstStyle>
            <a:lvl1pPr>
              <a:defRPr/>
            </a:lvl1pPr>
          </a:lstStyle>
          <a:p>
            <a:r>
              <a:rPr lang="en-US" dirty="0"/>
              <a:t>Click icon to insert table</a:t>
            </a:r>
          </a:p>
        </p:txBody>
      </p:sp>
      <p:sp>
        <p:nvSpPr>
          <p:cNvPr id="7" name="Footer Placeholder 6">
            <a:extLst>
              <a:ext uri="{FF2B5EF4-FFF2-40B4-BE49-F238E27FC236}">
                <a16:creationId xmlns:a16="http://schemas.microsoft.com/office/drawing/2014/main" id="{C36FD22D-E552-7707-178A-C415B32A8553}"/>
              </a:ext>
            </a:extLst>
          </p:cNvPr>
          <p:cNvSpPr>
            <a:spLocks noGrp="1"/>
          </p:cNvSpPr>
          <p:nvPr>
            <p:ph type="ftr" sz="quarter" idx="10"/>
          </p:nvPr>
        </p:nvSpPr>
        <p:spPr/>
        <p:txBody>
          <a:bodyPr>
            <a:noAutofit/>
          </a:bodyPr>
          <a:lstStyle/>
          <a:p>
            <a:r>
              <a:rPr lang="en-US" dirty="0"/>
              <a:t>PRESENTATION TITLE</a:t>
            </a:r>
          </a:p>
        </p:txBody>
      </p:sp>
      <p:sp>
        <p:nvSpPr>
          <p:cNvPr id="8" name="Slide Number Placeholder 7">
            <a:extLst>
              <a:ext uri="{FF2B5EF4-FFF2-40B4-BE49-F238E27FC236}">
                <a16:creationId xmlns:a16="http://schemas.microsoft.com/office/drawing/2014/main" id="{DCF2C4E6-14A3-F03B-CAE2-C92DC19E79C7}"/>
              </a:ext>
            </a:extLst>
          </p:cNvPr>
          <p:cNvSpPr>
            <a:spLocks noGrp="1"/>
          </p:cNvSpPr>
          <p:nvPr>
            <p:ph type="sldNum" sz="quarter" idx="11"/>
          </p:nvPr>
        </p:nvSpPr>
        <p:spPr/>
        <p:txBody>
          <a:bodyPr>
            <a:noAutofit/>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350871672"/>
      </p:ext>
    </p:extLst>
  </p:cSld>
  <p:clrMapOvr>
    <a:masterClrMapping/>
  </p:clrMapOvr>
  <p:extLst>
    <p:ext uri="{DCECCB84-F9BA-43D5-87BE-67443E8EF086}">
      <p15:sldGuideLst xmlns:p15="http://schemas.microsoft.com/office/powerpoint/2012/main">
        <p15:guide id="1" pos="3840">
          <p15:clr>
            <a:srgbClr val="FBAE40"/>
          </p15:clr>
        </p15:guide>
        <p15:guide id="2" orient="horz" pos="1008">
          <p15:clr>
            <a:srgbClr val="FBAE40"/>
          </p15:clr>
        </p15:guide>
        <p15:guide id="3" orient="horz" pos="1560">
          <p15:clr>
            <a:srgbClr val="FBAE40"/>
          </p15:clr>
        </p15:guide>
        <p15:guide id="4" pos="312">
          <p15:clr>
            <a:srgbClr val="FBAE40"/>
          </p15:clr>
        </p15:guide>
        <p15:guide id="5" pos="816">
          <p15:clr>
            <a:srgbClr val="FBAE40"/>
          </p15:clr>
        </p15:guide>
        <p15:guide id="6" pos="7344">
          <p15:clr>
            <a:srgbClr val="FBAE40"/>
          </p15:clr>
        </p15:guide>
        <p15:guide id="7" orient="horz" pos="1416">
          <p15:clr>
            <a:srgbClr val="FBAE40"/>
          </p15:clr>
        </p15:guide>
        <p15:guide id="9" orient="horz" pos="384">
          <p15:clr>
            <a:srgbClr val="FBAE40"/>
          </p15:clr>
        </p15:guide>
        <p15:guide id="10" orient="horz" pos="374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8212B2-5493-4580-BB35-32876B3B6B98}" type="datetimeFigureOut">
              <a:rPr lang="en-US" smtClean="0"/>
              <a:t>11/15/2024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2A92AE-C44D-4F52-B98D-21258877BEDC}" type="slidenum">
              <a:rPr lang="en-US" smtClean="0"/>
              <a:t>‹#›</a:t>
            </a:fld>
            <a:endParaRPr lang="en-US"/>
          </a:p>
        </p:txBody>
      </p:sp>
    </p:spTree>
    <p:extLst>
      <p:ext uri="{BB962C8B-B14F-4D97-AF65-F5344CB8AC3E}">
        <p14:creationId xmlns:p14="http://schemas.microsoft.com/office/powerpoint/2010/main" val="3580817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C48212B2-5493-4580-BB35-32876B3B6B98}" type="datetimeFigureOut">
              <a:rPr lang="en-US" smtClean="0"/>
              <a:t>11/15/2024</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FD2A92AE-C44D-4F52-B98D-21258877BEDC}" type="slidenum">
              <a:rPr lang="en-US" smtClean="0"/>
              <a:t>‹#›</a:t>
            </a:fld>
            <a:endParaRPr lang="en-US"/>
          </a:p>
        </p:txBody>
      </p:sp>
    </p:spTree>
    <p:extLst>
      <p:ext uri="{BB962C8B-B14F-4D97-AF65-F5344CB8AC3E}">
        <p14:creationId xmlns:p14="http://schemas.microsoft.com/office/powerpoint/2010/main" val="1561574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C48212B2-5493-4580-BB35-32876B3B6B98}" type="datetimeFigureOut">
              <a:rPr lang="en-US" smtClean="0"/>
              <a:t>11/15/2024</a:t>
            </a:fld>
            <a:endParaRPr lang="en-US"/>
          </a:p>
        </p:txBody>
      </p:sp>
      <p:sp>
        <p:nvSpPr>
          <p:cNvPr id="6" name="Footer Placeholder 5"/>
          <p:cNvSpPr>
            <a:spLocks noGrp="1"/>
          </p:cNvSpPr>
          <p:nvPr>
            <p:ph type="ftr" sz="quarter" idx="11"/>
          </p:nvPr>
        </p:nvSpPr>
        <p:spPr>
          <a:xfrm>
            <a:off x="804672" y="6227064"/>
            <a:ext cx="10588752" cy="320040"/>
          </a:xfrm>
        </p:spPr>
        <p:txBody>
          <a:bodyPr/>
          <a:lstStyle/>
          <a:p>
            <a:endParaRPr lang="en-US"/>
          </a:p>
        </p:txBody>
      </p:sp>
      <p:sp>
        <p:nvSpPr>
          <p:cNvPr id="7" name="Slide Number Placeholder 6"/>
          <p:cNvSpPr>
            <a:spLocks noGrp="1"/>
          </p:cNvSpPr>
          <p:nvPr>
            <p:ph type="sldNum" sz="quarter" idx="12"/>
          </p:nvPr>
        </p:nvSpPr>
        <p:spPr>
          <a:xfrm>
            <a:off x="10469880" y="320040"/>
            <a:ext cx="914400" cy="320040"/>
          </a:xfrm>
        </p:spPr>
        <p:txBody>
          <a:bodyPr/>
          <a:lstStyle/>
          <a:p>
            <a:fld id="{FD2A92AE-C44D-4F52-B98D-21258877BEDC}" type="slidenum">
              <a:rPr lang="en-US" smtClean="0"/>
              <a:t>‹#›</a:t>
            </a:fld>
            <a:endParaRPr lang="en-US"/>
          </a:p>
        </p:txBody>
      </p:sp>
    </p:spTree>
    <p:extLst>
      <p:ext uri="{BB962C8B-B14F-4D97-AF65-F5344CB8AC3E}">
        <p14:creationId xmlns:p14="http://schemas.microsoft.com/office/powerpoint/2010/main" val="937847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C48212B2-5493-4580-BB35-32876B3B6B98}" type="datetimeFigureOut">
              <a:rPr lang="en-US" smtClean="0"/>
              <a:t>11/15/2024</a:t>
            </a:fld>
            <a:endParaRPr lang="en-US"/>
          </a:p>
        </p:txBody>
      </p:sp>
      <p:sp>
        <p:nvSpPr>
          <p:cNvPr id="8" name="Footer Placeholder 7"/>
          <p:cNvSpPr>
            <a:spLocks noGrp="1"/>
          </p:cNvSpPr>
          <p:nvPr>
            <p:ph type="ftr" sz="quarter" idx="11"/>
          </p:nvPr>
        </p:nvSpPr>
        <p:spPr>
          <a:xfrm>
            <a:off x="804672" y="6227064"/>
            <a:ext cx="10588752" cy="320040"/>
          </a:xfrm>
        </p:spPr>
        <p:txBody>
          <a:bodyPr/>
          <a:lstStyle/>
          <a:p>
            <a:endParaRPr lang="en-US"/>
          </a:p>
        </p:txBody>
      </p:sp>
      <p:sp>
        <p:nvSpPr>
          <p:cNvPr id="9" name="Slide Number Placeholder 8"/>
          <p:cNvSpPr>
            <a:spLocks noGrp="1"/>
          </p:cNvSpPr>
          <p:nvPr>
            <p:ph type="sldNum" sz="quarter" idx="12"/>
          </p:nvPr>
        </p:nvSpPr>
        <p:spPr>
          <a:xfrm>
            <a:off x="10469880" y="320040"/>
            <a:ext cx="914400" cy="320040"/>
          </a:xfrm>
        </p:spPr>
        <p:txBody>
          <a:bodyPr/>
          <a:lstStyle/>
          <a:p>
            <a:fld id="{FD2A92AE-C44D-4F52-B98D-21258877BEDC}" type="slidenum">
              <a:rPr lang="en-US" smtClean="0"/>
              <a:t>‹#›</a:t>
            </a:fld>
            <a:endParaRPr lang="en-US"/>
          </a:p>
        </p:txBody>
      </p:sp>
    </p:spTree>
    <p:extLst>
      <p:ext uri="{BB962C8B-B14F-4D97-AF65-F5344CB8AC3E}">
        <p14:creationId xmlns:p14="http://schemas.microsoft.com/office/powerpoint/2010/main" val="3537696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48212B2-5493-4580-BB35-32876B3B6B98}" type="datetimeFigureOut">
              <a:rPr lang="en-US" smtClean="0"/>
              <a:t>11/15/2024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2A92AE-C44D-4F52-B98D-21258877BEDC}" type="slidenum">
              <a:rPr lang="en-US" smtClean="0"/>
              <a:t>‹#›</a:t>
            </a:fld>
            <a:endParaRPr lang="en-US"/>
          </a:p>
        </p:txBody>
      </p:sp>
    </p:spTree>
    <p:extLst>
      <p:ext uri="{BB962C8B-B14F-4D97-AF65-F5344CB8AC3E}">
        <p14:creationId xmlns:p14="http://schemas.microsoft.com/office/powerpoint/2010/main" val="3397796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C48212B2-5493-4580-BB35-32876B3B6B98}" type="datetimeFigureOut">
              <a:rPr lang="en-US" smtClean="0"/>
              <a:t>11/15/2024</a:t>
            </a:fld>
            <a:endParaRPr lang="en-US"/>
          </a:p>
        </p:txBody>
      </p:sp>
      <p:sp>
        <p:nvSpPr>
          <p:cNvPr id="3" name="Footer Placeholder 2"/>
          <p:cNvSpPr>
            <a:spLocks noGrp="1"/>
          </p:cNvSpPr>
          <p:nvPr>
            <p:ph type="ftr" sz="quarter" idx="11"/>
          </p:nvPr>
        </p:nvSpPr>
        <p:spPr>
          <a:xfrm>
            <a:off x="804672" y="6227064"/>
            <a:ext cx="10588752" cy="320040"/>
          </a:xfrm>
        </p:spPr>
        <p:txBody>
          <a:bodyPr/>
          <a:lstStyle/>
          <a:p>
            <a:endParaRPr lang="en-US"/>
          </a:p>
        </p:txBody>
      </p:sp>
      <p:sp>
        <p:nvSpPr>
          <p:cNvPr id="4" name="Slide Number Placeholder 3"/>
          <p:cNvSpPr>
            <a:spLocks noGrp="1"/>
          </p:cNvSpPr>
          <p:nvPr>
            <p:ph type="sldNum" sz="quarter" idx="12"/>
          </p:nvPr>
        </p:nvSpPr>
        <p:spPr>
          <a:xfrm>
            <a:off x="10469880" y="320040"/>
            <a:ext cx="914400" cy="320040"/>
          </a:xfrm>
        </p:spPr>
        <p:txBody>
          <a:bodyPr/>
          <a:lstStyle/>
          <a:p>
            <a:fld id="{FD2A92AE-C44D-4F52-B98D-21258877BEDC}" type="slidenum">
              <a:rPr lang="en-US" smtClean="0"/>
              <a:t>‹#›</a:t>
            </a:fld>
            <a:endParaRPr lang="en-US"/>
          </a:p>
        </p:txBody>
      </p:sp>
    </p:spTree>
    <p:extLst>
      <p:ext uri="{BB962C8B-B14F-4D97-AF65-F5344CB8AC3E}">
        <p14:creationId xmlns:p14="http://schemas.microsoft.com/office/powerpoint/2010/main" val="1428356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48212B2-5493-4580-BB35-32876B3B6B98}" type="datetimeFigureOut">
              <a:rPr lang="en-US" smtClean="0"/>
              <a:t>11/15/2024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2A92AE-C44D-4F52-B98D-21258877BEDC}" type="slidenum">
              <a:rPr lang="en-US" smtClean="0"/>
              <a:t>‹#›</a:t>
            </a:fld>
            <a:endParaRPr lang="en-US"/>
          </a:p>
        </p:txBody>
      </p:sp>
    </p:spTree>
    <p:extLst>
      <p:ext uri="{BB962C8B-B14F-4D97-AF65-F5344CB8AC3E}">
        <p14:creationId xmlns:p14="http://schemas.microsoft.com/office/powerpoint/2010/main" val="793564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C48212B2-5493-4580-BB35-32876B3B6B98}" type="datetimeFigureOut">
              <a:rPr lang="en-US" smtClean="0"/>
              <a:t>11/15/2024</a:t>
            </a:fld>
            <a:endParaRPr lang="en-US"/>
          </a:p>
        </p:txBody>
      </p:sp>
      <p:sp>
        <p:nvSpPr>
          <p:cNvPr id="6" name="Footer Placeholder 5"/>
          <p:cNvSpPr>
            <a:spLocks noGrp="1"/>
          </p:cNvSpPr>
          <p:nvPr>
            <p:ph type="ftr" sz="quarter" idx="11"/>
          </p:nvPr>
        </p:nvSpPr>
        <p:spPr>
          <a:xfrm>
            <a:off x="804672" y="6227064"/>
            <a:ext cx="5942203" cy="320040"/>
          </a:xfrm>
        </p:spPr>
        <p:txBody>
          <a:bodyPr/>
          <a:lstStyle/>
          <a:p>
            <a:endParaRPr lang="en-US"/>
          </a:p>
        </p:txBody>
      </p:sp>
      <p:sp>
        <p:nvSpPr>
          <p:cNvPr id="7" name="Slide Number Placeholder 6"/>
          <p:cNvSpPr>
            <a:spLocks noGrp="1"/>
          </p:cNvSpPr>
          <p:nvPr>
            <p:ph type="sldNum" sz="quarter" idx="12"/>
          </p:nvPr>
        </p:nvSpPr>
        <p:spPr>
          <a:xfrm>
            <a:off x="5828377" y="320040"/>
            <a:ext cx="914400" cy="320040"/>
          </a:xfrm>
        </p:spPr>
        <p:txBody>
          <a:bodyPr/>
          <a:lstStyle/>
          <a:p>
            <a:fld id="{FD2A92AE-C44D-4F52-B98D-21258877BEDC}" type="slidenum">
              <a:rPr lang="en-US" smtClean="0"/>
              <a:t>‹#›</a:t>
            </a:fld>
            <a:endParaRPr lang="en-US"/>
          </a:p>
        </p:txBody>
      </p:sp>
    </p:spTree>
    <p:extLst>
      <p:ext uri="{BB962C8B-B14F-4D97-AF65-F5344CB8AC3E}">
        <p14:creationId xmlns:p14="http://schemas.microsoft.com/office/powerpoint/2010/main" val="520979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C48212B2-5493-4580-BB35-32876B3B6B98}" type="datetimeFigureOut">
              <a:rPr lang="en-US" smtClean="0"/>
              <a:t>11/15/2024</a:t>
            </a:fld>
            <a:endParaRPr lang="en-US"/>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FD2A92AE-C44D-4F52-B98D-21258877BEDC}" type="slidenum">
              <a:rPr lang="en-US" smtClean="0"/>
              <a:t>‹#›</a:t>
            </a:fld>
            <a:endParaRPr lang="en-US"/>
          </a:p>
        </p:txBody>
      </p:sp>
    </p:spTree>
    <p:extLst>
      <p:ext uri="{BB962C8B-B14F-4D97-AF65-F5344CB8AC3E}">
        <p14:creationId xmlns:p14="http://schemas.microsoft.com/office/powerpoint/2010/main" val="176051390"/>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0DFEA-A4F2-2781-29B5-2E728EC79AD3}"/>
              </a:ext>
            </a:extLst>
          </p:cNvPr>
          <p:cNvSpPr>
            <a:spLocks noGrp="1"/>
          </p:cNvSpPr>
          <p:nvPr>
            <p:ph type="title"/>
          </p:nvPr>
        </p:nvSpPr>
        <p:spPr/>
        <p:txBody>
          <a:bodyPr/>
          <a:lstStyle/>
          <a:p>
            <a:r>
              <a:rPr lang="en-US" dirty="0"/>
              <a:t>STATE CUP</a:t>
            </a:r>
          </a:p>
        </p:txBody>
      </p:sp>
      <p:sp>
        <p:nvSpPr>
          <p:cNvPr id="3" name="Content Placeholder 2">
            <a:extLst>
              <a:ext uri="{FF2B5EF4-FFF2-40B4-BE49-F238E27FC236}">
                <a16:creationId xmlns:a16="http://schemas.microsoft.com/office/drawing/2014/main" id="{88FE25D7-C528-3509-FC65-AB6B570EEF35}"/>
              </a:ext>
            </a:extLst>
          </p:cNvPr>
          <p:cNvSpPr>
            <a:spLocks noGrp="1"/>
          </p:cNvSpPr>
          <p:nvPr>
            <p:ph idx="1"/>
          </p:nvPr>
        </p:nvSpPr>
        <p:spPr/>
        <p:txBody>
          <a:bodyPr/>
          <a:lstStyle/>
          <a:p>
            <a:r>
              <a:rPr lang="en-US" dirty="0"/>
              <a:t>STATE CUP Dates:</a:t>
            </a:r>
            <a:br>
              <a:rPr lang="en-US" dirty="0"/>
            </a:br>
            <a:br>
              <a:rPr lang="en-US" dirty="0"/>
            </a:br>
            <a:r>
              <a:rPr lang="en-US" dirty="0"/>
              <a:t>Round Robin Play: April 26-28*</a:t>
            </a:r>
            <a:br>
              <a:rPr lang="en-US" dirty="0"/>
            </a:br>
            <a:r>
              <a:rPr lang="en-US" dirty="0"/>
              <a:t>CUP Semis/Finals: May 17 - 18</a:t>
            </a:r>
            <a:br>
              <a:rPr lang="en-US" dirty="0"/>
            </a:br>
            <a:r>
              <a:rPr lang="en-US" dirty="0"/>
              <a:t>*Means that qualifying must been done by April 11-13.</a:t>
            </a:r>
            <a:br>
              <a:rPr lang="en-US" dirty="0"/>
            </a:br>
            <a:endParaRPr lang="en-US" dirty="0"/>
          </a:p>
        </p:txBody>
      </p:sp>
    </p:spTree>
    <p:extLst>
      <p:ext uri="{BB962C8B-B14F-4D97-AF65-F5344CB8AC3E}">
        <p14:creationId xmlns:p14="http://schemas.microsoft.com/office/powerpoint/2010/main" val="2165385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84DB7353-7D7A-431B-A5B6-A3845E6F2BB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17" name="Freeform 5">
              <a:extLst>
                <a:ext uri="{FF2B5EF4-FFF2-40B4-BE49-F238E27FC236}">
                  <a16:creationId xmlns:a16="http://schemas.microsoft.com/office/drawing/2014/main" id="{9E8D15D6-6183-4BE1-A315-C7EC9C1A53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 name="Freeform 6">
              <a:extLst>
                <a:ext uri="{FF2B5EF4-FFF2-40B4-BE49-F238E27FC236}">
                  <a16:creationId xmlns:a16="http://schemas.microsoft.com/office/drawing/2014/main" id="{82A253FA-4E60-4B4D-94B0-93ECFCF309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 name="Freeform 7">
              <a:extLst>
                <a:ext uri="{FF2B5EF4-FFF2-40B4-BE49-F238E27FC236}">
                  <a16:creationId xmlns:a16="http://schemas.microsoft.com/office/drawing/2014/main" id="{E1B39AD1-11BD-457B-822C-A873607F41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 name="Freeform 8">
              <a:extLst>
                <a:ext uri="{FF2B5EF4-FFF2-40B4-BE49-F238E27FC236}">
                  <a16:creationId xmlns:a16="http://schemas.microsoft.com/office/drawing/2014/main" id="{CC286005-78D5-4BE4-AA8B-75CDC07E78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 name="Freeform 9">
              <a:extLst>
                <a:ext uri="{FF2B5EF4-FFF2-40B4-BE49-F238E27FC236}">
                  <a16:creationId xmlns:a16="http://schemas.microsoft.com/office/drawing/2014/main" id="{09E4A22D-7E83-4F24-97FE-931A93CACC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 name="Freeform 10">
              <a:extLst>
                <a:ext uri="{FF2B5EF4-FFF2-40B4-BE49-F238E27FC236}">
                  <a16:creationId xmlns:a16="http://schemas.microsoft.com/office/drawing/2014/main" id="{4351E96B-8DD4-4D5E-A9F0-C47F5F3378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 name="Freeform 11">
              <a:extLst>
                <a:ext uri="{FF2B5EF4-FFF2-40B4-BE49-F238E27FC236}">
                  <a16:creationId xmlns:a16="http://schemas.microsoft.com/office/drawing/2014/main" id="{BFF78610-2475-4756-9EC8-5DA7D8902D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 name="Freeform 12">
              <a:extLst>
                <a:ext uri="{FF2B5EF4-FFF2-40B4-BE49-F238E27FC236}">
                  <a16:creationId xmlns:a16="http://schemas.microsoft.com/office/drawing/2014/main" id="{C7ACAE44-681D-4CBC-B2AB-E5131DF5A8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 name="Freeform 13">
              <a:extLst>
                <a:ext uri="{FF2B5EF4-FFF2-40B4-BE49-F238E27FC236}">
                  <a16:creationId xmlns:a16="http://schemas.microsoft.com/office/drawing/2014/main" id="{CA22E4A0-73AA-4722-9C16-F3AF9A33E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 name="Freeform 14">
              <a:extLst>
                <a:ext uri="{FF2B5EF4-FFF2-40B4-BE49-F238E27FC236}">
                  <a16:creationId xmlns:a16="http://schemas.microsoft.com/office/drawing/2014/main" id="{BB36E626-EBEB-41C0-B224-8DB049DB4D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 name="Freeform 15">
              <a:extLst>
                <a:ext uri="{FF2B5EF4-FFF2-40B4-BE49-F238E27FC236}">
                  <a16:creationId xmlns:a16="http://schemas.microsoft.com/office/drawing/2014/main" id="{D603DEC5-BED4-4DB6-A253-F61CC36742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 name="Freeform 16">
              <a:extLst>
                <a:ext uri="{FF2B5EF4-FFF2-40B4-BE49-F238E27FC236}">
                  <a16:creationId xmlns:a16="http://schemas.microsoft.com/office/drawing/2014/main" id="{86AE9DE6-CA9A-479B-A0FB-0E1BAC7A65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 name="Freeform 17">
              <a:extLst>
                <a:ext uri="{FF2B5EF4-FFF2-40B4-BE49-F238E27FC236}">
                  <a16:creationId xmlns:a16="http://schemas.microsoft.com/office/drawing/2014/main" id="{16CB8DC8-E75F-4574-A290-AAB7031BE8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 name="Freeform 18">
              <a:extLst>
                <a:ext uri="{FF2B5EF4-FFF2-40B4-BE49-F238E27FC236}">
                  <a16:creationId xmlns:a16="http://schemas.microsoft.com/office/drawing/2014/main" id="{1CA657E1-3A52-4C23-AA47-EBB2D5C414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 name="Freeform 19">
              <a:extLst>
                <a:ext uri="{FF2B5EF4-FFF2-40B4-BE49-F238E27FC236}">
                  <a16:creationId xmlns:a16="http://schemas.microsoft.com/office/drawing/2014/main" id="{ED4F701B-2A93-464F-A673-54EED5C4C4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2" name="Freeform 20">
              <a:extLst>
                <a:ext uri="{FF2B5EF4-FFF2-40B4-BE49-F238E27FC236}">
                  <a16:creationId xmlns:a16="http://schemas.microsoft.com/office/drawing/2014/main" id="{9977C34F-F6C9-4749-B201-7B928802D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3" name="Freeform 21">
              <a:extLst>
                <a:ext uri="{FF2B5EF4-FFF2-40B4-BE49-F238E27FC236}">
                  <a16:creationId xmlns:a16="http://schemas.microsoft.com/office/drawing/2014/main" id="{3A913E6B-DBE9-4291-A34C-36069ECB8E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4" name="Freeform 22">
              <a:extLst>
                <a:ext uri="{FF2B5EF4-FFF2-40B4-BE49-F238E27FC236}">
                  <a16:creationId xmlns:a16="http://schemas.microsoft.com/office/drawing/2014/main" id="{7D415C04-AB5C-4B76-9E49-EEBAEE64D0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5" name="Freeform 23">
              <a:extLst>
                <a:ext uri="{FF2B5EF4-FFF2-40B4-BE49-F238E27FC236}">
                  <a16:creationId xmlns:a16="http://schemas.microsoft.com/office/drawing/2014/main" id="{151FDC11-E872-4EAE-A597-822F9FE170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7" name="Group 36">
            <a:extLst>
              <a:ext uri="{FF2B5EF4-FFF2-40B4-BE49-F238E27FC236}">
                <a16:creationId xmlns:a16="http://schemas.microsoft.com/office/drawing/2014/main" id="{1B24766B-81CA-44C7-BF11-77A12BA424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669293" y="1186483"/>
            <a:ext cx="8848345" cy="4477933"/>
            <a:chOff x="1669293" y="1186483"/>
            <a:chExt cx="8848345" cy="4477933"/>
          </a:xfrm>
        </p:grpSpPr>
        <p:sp>
          <p:nvSpPr>
            <p:cNvPr id="38" name="Rectangle 37">
              <a:extLst>
                <a:ext uri="{FF2B5EF4-FFF2-40B4-BE49-F238E27FC236}">
                  <a16:creationId xmlns:a16="http://schemas.microsoft.com/office/drawing/2014/main" id="{1A2F9962-DEB8-461C-8B4C-C0ED0D8A7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9" name="Isosceles Triangle 38">
              <a:extLst>
                <a:ext uri="{FF2B5EF4-FFF2-40B4-BE49-F238E27FC236}">
                  <a16:creationId xmlns:a16="http://schemas.microsoft.com/office/drawing/2014/main" id="{C0672E08-EB09-4B8E-8522-24BBC2CFFD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40" name="Rectangle 39">
              <a:extLst>
                <a:ext uri="{FF2B5EF4-FFF2-40B4-BE49-F238E27FC236}">
                  <a16:creationId xmlns:a16="http://schemas.microsoft.com/office/drawing/2014/main" id="{3447AB64-F3EC-4A1F-BFD4-F0F9DB3DAD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pSp>
      <p:sp>
        <p:nvSpPr>
          <p:cNvPr id="42" name="Rectangle 41">
            <a:extLst>
              <a:ext uri="{FF2B5EF4-FFF2-40B4-BE49-F238E27FC236}">
                <a16:creationId xmlns:a16="http://schemas.microsoft.com/office/drawing/2014/main" id="{B7FF52F0-41C1-43AB-A827-85DF6A06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6C144995-155B-424A-B9F4-F22B71B70CA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45" name="Freeform 5">
              <a:extLst>
                <a:ext uri="{FF2B5EF4-FFF2-40B4-BE49-F238E27FC236}">
                  <a16:creationId xmlns:a16="http://schemas.microsoft.com/office/drawing/2014/main" id="{8209302C-6060-4E33-B0FF-231E14ABEB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 name="Freeform 6">
              <a:extLst>
                <a:ext uri="{FF2B5EF4-FFF2-40B4-BE49-F238E27FC236}">
                  <a16:creationId xmlns:a16="http://schemas.microsoft.com/office/drawing/2014/main" id="{1B7CFB76-EC56-4AEC-9C98-2E090DE43F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7" name="Freeform 7">
              <a:extLst>
                <a:ext uri="{FF2B5EF4-FFF2-40B4-BE49-F238E27FC236}">
                  <a16:creationId xmlns:a16="http://schemas.microsoft.com/office/drawing/2014/main" id="{B477DDB4-CCA0-4087-A6A1-A2AAE5021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8" name="Freeform 8">
              <a:extLst>
                <a:ext uri="{FF2B5EF4-FFF2-40B4-BE49-F238E27FC236}">
                  <a16:creationId xmlns:a16="http://schemas.microsoft.com/office/drawing/2014/main" id="{D6D89F34-3A58-4580-BD09-33277B5DE2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9" name="Freeform 9">
              <a:extLst>
                <a:ext uri="{FF2B5EF4-FFF2-40B4-BE49-F238E27FC236}">
                  <a16:creationId xmlns:a16="http://schemas.microsoft.com/office/drawing/2014/main" id="{B2323A6B-B80D-43C6-9C79-8A543993B5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0" name="Freeform 10">
              <a:extLst>
                <a:ext uri="{FF2B5EF4-FFF2-40B4-BE49-F238E27FC236}">
                  <a16:creationId xmlns:a16="http://schemas.microsoft.com/office/drawing/2014/main" id="{34BF7A9F-A77E-438F-B3C2-963039783E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 name="Freeform 11">
              <a:extLst>
                <a:ext uri="{FF2B5EF4-FFF2-40B4-BE49-F238E27FC236}">
                  <a16:creationId xmlns:a16="http://schemas.microsoft.com/office/drawing/2014/main" id="{F5EE77F3-F65B-4C01-91EB-3F45576BFA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2" name="Freeform 12">
              <a:extLst>
                <a:ext uri="{FF2B5EF4-FFF2-40B4-BE49-F238E27FC236}">
                  <a16:creationId xmlns:a16="http://schemas.microsoft.com/office/drawing/2014/main" id="{E2A55C6C-6A64-4546-AA40-F2343C11F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 name="Freeform 13">
              <a:extLst>
                <a:ext uri="{FF2B5EF4-FFF2-40B4-BE49-F238E27FC236}">
                  <a16:creationId xmlns:a16="http://schemas.microsoft.com/office/drawing/2014/main" id="{BBF96922-FB36-4155-A363-5AB6E60F03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4" name="Freeform 14">
              <a:extLst>
                <a:ext uri="{FF2B5EF4-FFF2-40B4-BE49-F238E27FC236}">
                  <a16:creationId xmlns:a16="http://schemas.microsoft.com/office/drawing/2014/main" id="{5BB8D0CC-3FD6-4257-9B8E-8F6B35BAAF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5" name="Freeform 15">
              <a:extLst>
                <a:ext uri="{FF2B5EF4-FFF2-40B4-BE49-F238E27FC236}">
                  <a16:creationId xmlns:a16="http://schemas.microsoft.com/office/drawing/2014/main" id="{59C16BD8-BDED-4F47-9EF4-B9F466D90B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6" name="Freeform 16">
              <a:extLst>
                <a:ext uri="{FF2B5EF4-FFF2-40B4-BE49-F238E27FC236}">
                  <a16:creationId xmlns:a16="http://schemas.microsoft.com/office/drawing/2014/main" id="{687913F5-87F7-499B-9C9A-DB7687145E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7" name="Freeform 17">
              <a:extLst>
                <a:ext uri="{FF2B5EF4-FFF2-40B4-BE49-F238E27FC236}">
                  <a16:creationId xmlns:a16="http://schemas.microsoft.com/office/drawing/2014/main" id="{C1FC0B82-88DF-42A3-9041-1037C9A76B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8" name="Freeform 18">
              <a:extLst>
                <a:ext uri="{FF2B5EF4-FFF2-40B4-BE49-F238E27FC236}">
                  <a16:creationId xmlns:a16="http://schemas.microsoft.com/office/drawing/2014/main" id="{1C083223-5759-48E1-B3AE-ADF4C165B0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9" name="Freeform 19">
              <a:extLst>
                <a:ext uri="{FF2B5EF4-FFF2-40B4-BE49-F238E27FC236}">
                  <a16:creationId xmlns:a16="http://schemas.microsoft.com/office/drawing/2014/main" id="{A283EA1D-83E3-4469-A48F-58ECE18730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0" name="Freeform 20">
              <a:extLst>
                <a:ext uri="{FF2B5EF4-FFF2-40B4-BE49-F238E27FC236}">
                  <a16:creationId xmlns:a16="http://schemas.microsoft.com/office/drawing/2014/main" id="{9C827C81-2FCC-48CE-947D-120E6924BE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 name="Freeform 21">
              <a:extLst>
                <a:ext uri="{FF2B5EF4-FFF2-40B4-BE49-F238E27FC236}">
                  <a16:creationId xmlns:a16="http://schemas.microsoft.com/office/drawing/2014/main" id="{FDB65A24-1E0B-4AEF-8973-DCD5417FB7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2" name="Freeform 22">
              <a:extLst>
                <a:ext uri="{FF2B5EF4-FFF2-40B4-BE49-F238E27FC236}">
                  <a16:creationId xmlns:a16="http://schemas.microsoft.com/office/drawing/2014/main" id="{FD07639F-33B8-42B0-8353-70EFD44BA1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3" name="Freeform 23">
              <a:extLst>
                <a:ext uri="{FF2B5EF4-FFF2-40B4-BE49-F238E27FC236}">
                  <a16:creationId xmlns:a16="http://schemas.microsoft.com/office/drawing/2014/main" id="{4C2C74EF-6FD2-4E2D-84EA-33191D52C0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65" name="Rectangle 64">
            <a:extLst>
              <a:ext uri="{FF2B5EF4-FFF2-40B4-BE49-F238E27FC236}">
                <a16:creationId xmlns:a16="http://schemas.microsoft.com/office/drawing/2014/main" id="{49DB63B5-3AC2-4401-94EF-046358A666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608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0">
            <a:extLst>
              <a:ext uri="{FF2B5EF4-FFF2-40B4-BE49-F238E27FC236}">
                <a16:creationId xmlns:a16="http://schemas.microsoft.com/office/drawing/2014/main" id="{CCE595D9-27F3-FE1C-9A37-0F9F7903022E}"/>
              </a:ext>
            </a:extLst>
          </p:cNvPr>
          <p:cNvSpPr>
            <a:spLocks noGrp="1"/>
          </p:cNvSpPr>
          <p:nvPr>
            <p:ph type="ctrTitle"/>
          </p:nvPr>
        </p:nvSpPr>
        <p:spPr>
          <a:xfrm>
            <a:off x="1358656" y="446508"/>
            <a:ext cx="9080495" cy="3845742"/>
          </a:xfrm>
        </p:spPr>
        <p:txBody>
          <a:bodyPr vert="horz" lIns="228600" tIns="228600" rIns="228600" bIns="0" rtlCol="0" anchor="ctr">
            <a:normAutofit/>
          </a:bodyPr>
          <a:lstStyle/>
          <a:p>
            <a:pPr>
              <a:lnSpc>
                <a:spcPct val="80000"/>
              </a:lnSpc>
              <a:spcBef>
                <a:spcPct val="0"/>
              </a:spcBef>
            </a:pPr>
            <a:r>
              <a:rPr lang="en-US" sz="3600" b="1" u="sng" dirty="0"/>
              <a:t>NCS DISCUSSION</a:t>
            </a:r>
            <a:br>
              <a:rPr lang="en-US" sz="3600" dirty="0"/>
            </a:br>
            <a:br>
              <a:rPr lang="en-US" sz="3600" dirty="0"/>
            </a:br>
            <a:r>
              <a:rPr lang="en-US" sz="3600" dirty="0"/>
              <a:t>PATHWAY OPTIONS</a:t>
            </a:r>
            <a:br>
              <a:rPr lang="en-US" sz="3600" dirty="0"/>
            </a:br>
            <a:r>
              <a:rPr lang="en-US" sz="3600" dirty="0"/>
              <a:t>FORMAT</a:t>
            </a:r>
            <a:br>
              <a:rPr lang="en-US" sz="3600"/>
            </a:br>
            <a:r>
              <a:rPr lang="en-US" sz="3600"/>
              <a:t>DURATION</a:t>
            </a:r>
            <a:br>
              <a:rPr lang="en-US" sz="3600"/>
            </a:br>
            <a:r>
              <a:rPr lang="en-US" sz="3600"/>
              <a:t>TRAVEL</a:t>
            </a:r>
            <a:br>
              <a:rPr lang="en-US" sz="2300" dirty="0"/>
            </a:br>
            <a:br>
              <a:rPr lang="en-US" sz="2300" dirty="0"/>
            </a:br>
            <a:endParaRPr lang="en-US" sz="2300" dirty="0"/>
          </a:p>
        </p:txBody>
      </p:sp>
      <p:sp>
        <p:nvSpPr>
          <p:cNvPr id="67" name="Isosceles Triangle 66">
            <a:extLst>
              <a:ext uri="{FF2B5EF4-FFF2-40B4-BE49-F238E27FC236}">
                <a16:creationId xmlns:a16="http://schemas.microsoft.com/office/drawing/2014/main" id="{5BF7DBAF-F0AA-4410-8A08-2579C85088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892384" y="4560849"/>
            <a:ext cx="407233" cy="351063"/>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1800671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5E1AC81-83F2-45A8-9054-15570F4E25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B15AA7C5-9BFE-4B90-A119-467AFACE9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 name="Freeform 6">
              <a:extLst>
                <a:ext uri="{FF2B5EF4-FFF2-40B4-BE49-F238E27FC236}">
                  <a16:creationId xmlns:a16="http://schemas.microsoft.com/office/drawing/2014/main" id="{944AB87D-35AF-4719-9940-5822E77023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 name="Freeform 7">
              <a:extLst>
                <a:ext uri="{FF2B5EF4-FFF2-40B4-BE49-F238E27FC236}">
                  <a16:creationId xmlns:a16="http://schemas.microsoft.com/office/drawing/2014/main" id="{E8B33BE3-7890-4628-9322-7EFBA3375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 name="Freeform 8">
              <a:extLst>
                <a:ext uri="{FF2B5EF4-FFF2-40B4-BE49-F238E27FC236}">
                  <a16:creationId xmlns:a16="http://schemas.microsoft.com/office/drawing/2014/main" id="{01AD3ECF-519E-45E2-99DA-F5C1B5071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 name="Freeform 9">
              <a:extLst>
                <a:ext uri="{FF2B5EF4-FFF2-40B4-BE49-F238E27FC236}">
                  <a16:creationId xmlns:a16="http://schemas.microsoft.com/office/drawing/2014/main" id="{C050E700-0FF1-4D25-B54C-84BA04FCD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 name="Freeform 10">
              <a:extLst>
                <a:ext uri="{FF2B5EF4-FFF2-40B4-BE49-F238E27FC236}">
                  <a16:creationId xmlns:a16="http://schemas.microsoft.com/office/drawing/2014/main" id="{720D9C11-F5C9-41B0-B2F2-EE20BC3D0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 name="Freeform 11">
              <a:extLst>
                <a:ext uri="{FF2B5EF4-FFF2-40B4-BE49-F238E27FC236}">
                  <a16:creationId xmlns:a16="http://schemas.microsoft.com/office/drawing/2014/main" id="{623A9DA0-857E-4CDE-80EA-F30F1CE55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 name="Freeform 12">
              <a:extLst>
                <a:ext uri="{FF2B5EF4-FFF2-40B4-BE49-F238E27FC236}">
                  <a16:creationId xmlns:a16="http://schemas.microsoft.com/office/drawing/2014/main" id="{C48B8F4C-2C83-46F6-AFCD-58166AEB18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 name="Freeform 13">
              <a:extLst>
                <a:ext uri="{FF2B5EF4-FFF2-40B4-BE49-F238E27FC236}">
                  <a16:creationId xmlns:a16="http://schemas.microsoft.com/office/drawing/2014/main" id="{234C3795-C44D-41A7-A8F6-891387A66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 name="Freeform 14">
              <a:extLst>
                <a:ext uri="{FF2B5EF4-FFF2-40B4-BE49-F238E27FC236}">
                  <a16:creationId xmlns:a16="http://schemas.microsoft.com/office/drawing/2014/main" id="{91CC36F4-5DFA-4954-B354-97B180E98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 name="Freeform 15">
              <a:extLst>
                <a:ext uri="{FF2B5EF4-FFF2-40B4-BE49-F238E27FC236}">
                  <a16:creationId xmlns:a16="http://schemas.microsoft.com/office/drawing/2014/main" id="{7087A08E-C024-457D-8F99-1F340CED61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 name="Freeform 16">
              <a:extLst>
                <a:ext uri="{FF2B5EF4-FFF2-40B4-BE49-F238E27FC236}">
                  <a16:creationId xmlns:a16="http://schemas.microsoft.com/office/drawing/2014/main" id="{61CFBC61-7F57-45D7-860E-BF51B0EDA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 name="Freeform 17">
              <a:extLst>
                <a:ext uri="{FF2B5EF4-FFF2-40B4-BE49-F238E27FC236}">
                  <a16:creationId xmlns:a16="http://schemas.microsoft.com/office/drawing/2014/main" id="{2591C3DB-4880-431E-BC3D-37F1378AC5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 name="Freeform 18">
              <a:extLst>
                <a:ext uri="{FF2B5EF4-FFF2-40B4-BE49-F238E27FC236}">
                  <a16:creationId xmlns:a16="http://schemas.microsoft.com/office/drawing/2014/main" id="{79557EFE-4199-4E24-8A13-1B9CC1715A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 name="Freeform 19">
              <a:extLst>
                <a:ext uri="{FF2B5EF4-FFF2-40B4-BE49-F238E27FC236}">
                  <a16:creationId xmlns:a16="http://schemas.microsoft.com/office/drawing/2014/main" id="{0B965615-6052-4907-A136-9CAD14604C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 name="Freeform 20">
              <a:extLst>
                <a:ext uri="{FF2B5EF4-FFF2-40B4-BE49-F238E27FC236}">
                  <a16:creationId xmlns:a16="http://schemas.microsoft.com/office/drawing/2014/main" id="{F788FFC4-205D-47C1-91E7-DD1A52E0A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 name="Freeform 21">
              <a:extLst>
                <a:ext uri="{FF2B5EF4-FFF2-40B4-BE49-F238E27FC236}">
                  <a16:creationId xmlns:a16="http://schemas.microsoft.com/office/drawing/2014/main" id="{462FADD6-C927-46ED-A6E6-273B35C2F1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 name="Freeform 22">
              <a:extLst>
                <a:ext uri="{FF2B5EF4-FFF2-40B4-BE49-F238E27FC236}">
                  <a16:creationId xmlns:a16="http://schemas.microsoft.com/office/drawing/2014/main" id="{AF64005E-134D-4444-9425-FB1C188985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 name="Freeform 23">
              <a:extLst>
                <a:ext uri="{FF2B5EF4-FFF2-40B4-BE49-F238E27FC236}">
                  <a16:creationId xmlns:a16="http://schemas.microsoft.com/office/drawing/2014/main" id="{E2565CA7-A8CB-463D-8D25-4F41235BC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 name="Freeform 24">
              <a:extLst>
                <a:ext uri="{FF2B5EF4-FFF2-40B4-BE49-F238E27FC236}">
                  <a16:creationId xmlns:a16="http://schemas.microsoft.com/office/drawing/2014/main" id="{41ABBFC0-4EEA-4634-A73B-945729D6BA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2" name="Freeform 25">
              <a:extLst>
                <a:ext uri="{FF2B5EF4-FFF2-40B4-BE49-F238E27FC236}">
                  <a16:creationId xmlns:a16="http://schemas.microsoft.com/office/drawing/2014/main" id="{E422F11F-726A-4A93-9D1B-B1400B061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4" name="Group 33">
            <a:extLst>
              <a:ext uri="{FF2B5EF4-FFF2-40B4-BE49-F238E27FC236}">
                <a16:creationId xmlns:a16="http://schemas.microsoft.com/office/drawing/2014/main" id="{FBF129BC-EA9E-4D20-898B-399F7727DFB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5" name="Rectangle 34">
              <a:extLst>
                <a:ext uri="{FF2B5EF4-FFF2-40B4-BE49-F238E27FC236}">
                  <a16:creationId xmlns:a16="http://schemas.microsoft.com/office/drawing/2014/main" id="{CFF42BAE-3249-46C8-9108-A83C87206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6" name="Isosceles Triangle 22">
              <a:extLst>
                <a:ext uri="{FF2B5EF4-FFF2-40B4-BE49-F238E27FC236}">
                  <a16:creationId xmlns:a16="http://schemas.microsoft.com/office/drawing/2014/main" id="{4DDE2BA8-4174-4A99-BB09-0BA28F26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7" name="Rectangle 36">
              <a:extLst>
                <a:ext uri="{FF2B5EF4-FFF2-40B4-BE49-F238E27FC236}">
                  <a16:creationId xmlns:a16="http://schemas.microsoft.com/office/drawing/2014/main" id="{4A893933-F7DD-4DA6-85C7-4CFF58741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pSp>
      <p:sp>
        <p:nvSpPr>
          <p:cNvPr id="39" name="Rectangle 38">
            <a:extLst>
              <a:ext uri="{FF2B5EF4-FFF2-40B4-BE49-F238E27FC236}">
                <a16:creationId xmlns:a16="http://schemas.microsoft.com/office/drawing/2014/main" id="{7D490819-5666-421A-BA38-5BB7F760B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 name="Group 40">
            <a:extLst>
              <a:ext uri="{FF2B5EF4-FFF2-40B4-BE49-F238E27FC236}">
                <a16:creationId xmlns:a16="http://schemas.microsoft.com/office/drawing/2014/main" id="{8FDFAB5E-BFB6-4290-9F06-1AD4E52A3D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42" name="Freeform 5">
              <a:extLst>
                <a:ext uri="{FF2B5EF4-FFF2-40B4-BE49-F238E27FC236}">
                  <a16:creationId xmlns:a16="http://schemas.microsoft.com/office/drawing/2014/main" id="{14FA43FA-82AD-4E41-A5A7-32F0F9DAA7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43" name="Freeform 6">
              <a:extLst>
                <a:ext uri="{FF2B5EF4-FFF2-40B4-BE49-F238E27FC236}">
                  <a16:creationId xmlns:a16="http://schemas.microsoft.com/office/drawing/2014/main" id="{C3C34A1E-706E-4DB7-891E-6FB4762411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4" name="Freeform 7">
              <a:extLst>
                <a:ext uri="{FF2B5EF4-FFF2-40B4-BE49-F238E27FC236}">
                  <a16:creationId xmlns:a16="http://schemas.microsoft.com/office/drawing/2014/main" id="{6E55BE0F-8EA7-4F30-B3FD-8F6DD29BA2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 name="Freeform 8">
              <a:extLst>
                <a:ext uri="{FF2B5EF4-FFF2-40B4-BE49-F238E27FC236}">
                  <a16:creationId xmlns:a16="http://schemas.microsoft.com/office/drawing/2014/main" id="{3C9F415B-574B-4647-BD72-F211EA3FA7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rgbClr val="FFFFFF">
                  <a:alpha val="35000"/>
                </a:srgb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 name="Freeform 9">
              <a:extLst>
                <a:ext uri="{FF2B5EF4-FFF2-40B4-BE49-F238E27FC236}">
                  <a16:creationId xmlns:a16="http://schemas.microsoft.com/office/drawing/2014/main" id="{CDD98CAF-1BC1-4BD6-AAD2-68EBF8D8B2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rgbClr val="FFFFFF">
                  <a:alpha val="35000"/>
                </a:srgb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7" name="Freeform 10">
              <a:extLst>
                <a:ext uri="{FF2B5EF4-FFF2-40B4-BE49-F238E27FC236}">
                  <a16:creationId xmlns:a16="http://schemas.microsoft.com/office/drawing/2014/main" id="{FF6CBDDA-3893-44B9-86D9-F1F38D4B5F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rgbClr val="FFFFFF">
                  <a:alpha val="35000"/>
                </a:srgb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8" name="Freeform 11">
              <a:extLst>
                <a:ext uri="{FF2B5EF4-FFF2-40B4-BE49-F238E27FC236}">
                  <a16:creationId xmlns:a16="http://schemas.microsoft.com/office/drawing/2014/main" id="{5FEF4109-DC7B-4C15-9C2D-53A69A120C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9" name="Freeform 12">
              <a:extLst>
                <a:ext uri="{FF2B5EF4-FFF2-40B4-BE49-F238E27FC236}">
                  <a16:creationId xmlns:a16="http://schemas.microsoft.com/office/drawing/2014/main" id="{140DAA94-BB0A-4185-97AF-CB63182E85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0" name="Freeform 13">
              <a:extLst>
                <a:ext uri="{FF2B5EF4-FFF2-40B4-BE49-F238E27FC236}">
                  <a16:creationId xmlns:a16="http://schemas.microsoft.com/office/drawing/2014/main" id="{114C7C3A-04DD-4CC1-A272-F2578FE23C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 name="Freeform 14">
              <a:extLst>
                <a:ext uri="{FF2B5EF4-FFF2-40B4-BE49-F238E27FC236}">
                  <a16:creationId xmlns:a16="http://schemas.microsoft.com/office/drawing/2014/main" id="{4AA1C8D2-B988-4C8F-97B7-229630F2AD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2" name="Freeform 15">
              <a:extLst>
                <a:ext uri="{FF2B5EF4-FFF2-40B4-BE49-F238E27FC236}">
                  <a16:creationId xmlns:a16="http://schemas.microsoft.com/office/drawing/2014/main" id="{D5621FCD-0E62-4332-965D-80FA0EF809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 name="Freeform 16">
              <a:extLst>
                <a:ext uri="{FF2B5EF4-FFF2-40B4-BE49-F238E27FC236}">
                  <a16:creationId xmlns:a16="http://schemas.microsoft.com/office/drawing/2014/main" id="{D1E7C9B8-4AA1-43A1-A547-785A413952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4" name="Freeform 17">
              <a:extLst>
                <a:ext uri="{FF2B5EF4-FFF2-40B4-BE49-F238E27FC236}">
                  <a16:creationId xmlns:a16="http://schemas.microsoft.com/office/drawing/2014/main" id="{01F4C519-3639-48B7-A720-466A40BF17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5" name="Freeform 18">
              <a:extLst>
                <a:ext uri="{FF2B5EF4-FFF2-40B4-BE49-F238E27FC236}">
                  <a16:creationId xmlns:a16="http://schemas.microsoft.com/office/drawing/2014/main" id="{939AFA97-19A9-4DA4-A478-A3E31B83B4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6" name="Freeform 19">
              <a:extLst>
                <a:ext uri="{FF2B5EF4-FFF2-40B4-BE49-F238E27FC236}">
                  <a16:creationId xmlns:a16="http://schemas.microsoft.com/office/drawing/2014/main" id="{901126FE-0E00-4313-BDE9-CF2C04D96B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7" name="Freeform 20">
              <a:extLst>
                <a:ext uri="{FF2B5EF4-FFF2-40B4-BE49-F238E27FC236}">
                  <a16:creationId xmlns:a16="http://schemas.microsoft.com/office/drawing/2014/main" id="{1D31F0FA-D603-49E8-B72E-7665CF9A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rgbClr val="FFFFFF">
                  <a:alpha val="35000"/>
                </a:srgb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8" name="Freeform 21">
              <a:extLst>
                <a:ext uri="{FF2B5EF4-FFF2-40B4-BE49-F238E27FC236}">
                  <a16:creationId xmlns:a16="http://schemas.microsoft.com/office/drawing/2014/main" id="{28C24D97-A4EA-4764-AEE5-61C0892F66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rgbClr val="FFFFFF">
                  <a:alpha val="35000"/>
                </a:srgb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9" name="Freeform 22">
              <a:extLst>
                <a:ext uri="{FF2B5EF4-FFF2-40B4-BE49-F238E27FC236}">
                  <a16:creationId xmlns:a16="http://schemas.microsoft.com/office/drawing/2014/main" id="{C6B724DA-22AE-4918-B782-3E7CD48583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0" name="Freeform 23">
              <a:extLst>
                <a:ext uri="{FF2B5EF4-FFF2-40B4-BE49-F238E27FC236}">
                  <a16:creationId xmlns:a16="http://schemas.microsoft.com/office/drawing/2014/main" id="{9F6E83DB-ADF8-409A-95CF-41BE0E028F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 name="Freeform 24">
              <a:extLst>
                <a:ext uri="{FF2B5EF4-FFF2-40B4-BE49-F238E27FC236}">
                  <a16:creationId xmlns:a16="http://schemas.microsoft.com/office/drawing/2014/main" id="{C83EE84C-89F7-406E-959C-8E3518D3E4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2" name="Freeform 25">
              <a:extLst>
                <a:ext uri="{FF2B5EF4-FFF2-40B4-BE49-F238E27FC236}">
                  <a16:creationId xmlns:a16="http://schemas.microsoft.com/office/drawing/2014/main" id="{209B50F9-709E-4054-AD5F-814AD7459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64" name="Rectangle 63">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AC90817E-5D17-45A5-8335-4C95D1C2A28C}"/>
              </a:ext>
            </a:extLst>
          </p:cNvPr>
          <p:cNvSpPr>
            <a:spLocks noGrp="1"/>
          </p:cNvSpPr>
          <p:nvPr>
            <p:ph type="title"/>
          </p:nvPr>
        </p:nvSpPr>
        <p:spPr>
          <a:xfrm>
            <a:off x="807720" y="960120"/>
            <a:ext cx="3988993" cy="4171278"/>
          </a:xfrm>
        </p:spPr>
        <p:txBody>
          <a:bodyPr vert="horz" lIns="228600" tIns="228600" rIns="228600" bIns="228600" rtlCol="0" anchor="ctr">
            <a:normAutofit/>
          </a:bodyPr>
          <a:lstStyle/>
          <a:p>
            <a:pPr algn="l"/>
            <a:r>
              <a:rPr lang="en-US" sz="5400" dirty="0"/>
              <a:t>Cup Format</a:t>
            </a:r>
          </a:p>
        </p:txBody>
      </p:sp>
      <p:sp>
        <p:nvSpPr>
          <p:cNvPr id="2" name="Text Placeholder 10">
            <a:extLst>
              <a:ext uri="{FF2B5EF4-FFF2-40B4-BE49-F238E27FC236}">
                <a16:creationId xmlns:a16="http://schemas.microsoft.com/office/drawing/2014/main" id="{8E9042F1-43B1-11E2-8AE7-3FBEBA31FD97}"/>
              </a:ext>
            </a:extLst>
          </p:cNvPr>
          <p:cNvSpPr txBox="1">
            <a:spLocks/>
          </p:cNvSpPr>
          <p:nvPr/>
        </p:nvSpPr>
        <p:spPr>
          <a:xfrm>
            <a:off x="5118447" y="960120"/>
            <a:ext cx="6662221" cy="4171278"/>
          </a:xfrm>
          <a:prstGeom prst="rect">
            <a:avLst/>
          </a:prstGeom>
        </p:spPr>
        <p:txBody>
          <a:bodyPr vert="horz" lIns="91440" tIns="45720" rIns="91440" bIns="45720" rtlCol="0" anchor="ctr">
            <a:normAutofit fontScale="85000" lnSpcReduction="20000"/>
          </a:bodyPr>
          <a:lstStyle>
            <a:lvl1pPr marL="285750" indent="-28575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1800" kern="1200">
                <a:solidFill>
                  <a:schemeClr val="tx1"/>
                </a:solidFill>
                <a:latin typeface="+mn-lt"/>
                <a:ea typeface="+mn-ea"/>
                <a:cs typeface="+mn-cs"/>
              </a:defRPr>
            </a:lvl1pPr>
            <a:lvl2pPr marL="41148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6858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10515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141732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0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indent="-228600">
              <a:lnSpc>
                <a:spcPct val="120000"/>
              </a:lnSpc>
              <a:buSzPct val="110000"/>
              <a:buFont typeface="Wingdings" panose="05000000000000000000" pitchFamily="2" charset="2"/>
              <a:buChar char="§"/>
            </a:pPr>
            <a:endParaRPr lang="en-US" sz="1600" dirty="0"/>
          </a:p>
          <a:p>
            <a:r>
              <a:rPr lang="en-US" sz="1600" dirty="0"/>
              <a:t>Qualifying – Scheduled by District for Spring 2025 (February 1 – April 13) </a:t>
            </a:r>
          </a:p>
          <a:p>
            <a:r>
              <a:rPr lang="en-US" sz="1600" dirty="0"/>
              <a:t>Single RR play</a:t>
            </a:r>
          </a:p>
          <a:p>
            <a:r>
              <a:rPr lang="en-US" sz="1600" dirty="0"/>
              <a:t>Can count qualifier game as IYSA/USYS sanctioned league play if both teams agree 14 days or greater prior to game.</a:t>
            </a:r>
          </a:p>
          <a:p>
            <a:r>
              <a:rPr lang="en-US" sz="1600" dirty="0"/>
              <a:t>State Cup entry deadline – January 10</a:t>
            </a:r>
            <a:r>
              <a:rPr lang="en-US" sz="1600" baseline="30000" dirty="0"/>
              <a:t>th</a:t>
            </a:r>
            <a:r>
              <a:rPr lang="en-US" sz="1600" dirty="0"/>
              <a:t>, 2024</a:t>
            </a:r>
          </a:p>
          <a:p>
            <a:pPr marL="285750" indent="-285750">
              <a:buFont typeface="Arial" panose="020B0604020202020204" pitchFamily="34" charset="0"/>
              <a:buChar char="•"/>
            </a:pPr>
            <a:r>
              <a:rPr lang="en-US" sz="1600" b="1" dirty="0"/>
              <a:t>Rule that you must participate in IYSA sanctioned league play to be eligible</a:t>
            </a:r>
            <a:r>
              <a:rPr lang="en-US" sz="1600" dirty="0"/>
              <a:t>.</a:t>
            </a:r>
          </a:p>
          <a:p>
            <a:r>
              <a:rPr lang="en-US" dirty="0"/>
              <a:t>Cup Team distribution</a:t>
            </a:r>
          </a:p>
          <a:p>
            <a:pPr lvl="1"/>
            <a:r>
              <a:rPr lang="en-US" dirty="0"/>
              <a:t>8 team max</a:t>
            </a:r>
          </a:p>
          <a:p>
            <a:pPr lvl="2"/>
            <a:r>
              <a:rPr lang="en-US" dirty="0"/>
              <a:t>4 – District 3</a:t>
            </a:r>
          </a:p>
          <a:p>
            <a:pPr lvl="2"/>
            <a:r>
              <a:rPr lang="en-US" dirty="0"/>
              <a:t>1 – District 1</a:t>
            </a:r>
          </a:p>
          <a:p>
            <a:pPr lvl="2"/>
            <a:r>
              <a:rPr lang="en-US" dirty="0"/>
              <a:t>2 – District 2</a:t>
            </a:r>
          </a:p>
          <a:p>
            <a:pPr lvl="2"/>
            <a:r>
              <a:rPr lang="en-US" dirty="0"/>
              <a:t>1 – District 4</a:t>
            </a:r>
          </a:p>
          <a:p>
            <a:pPr lvl="1"/>
            <a:r>
              <a:rPr lang="en-US" dirty="0"/>
              <a:t>Weekend 1 – RR play (Friday/Saturday/Sunday)</a:t>
            </a:r>
          </a:p>
          <a:p>
            <a:pPr lvl="1"/>
            <a:r>
              <a:rPr lang="en-US" dirty="0"/>
              <a:t>Weekend 2 – Semi/Final/3</a:t>
            </a:r>
            <a:r>
              <a:rPr lang="en-US" baseline="30000" dirty="0"/>
              <a:t>rd</a:t>
            </a:r>
            <a:r>
              <a:rPr lang="en-US" dirty="0"/>
              <a:t> place game (Saturday/Sunday)</a:t>
            </a:r>
          </a:p>
          <a:p>
            <a:pPr marL="285750" indent="-285750">
              <a:buFont typeface="Arial" panose="020B0604020202020204" pitchFamily="34" charset="0"/>
              <a:buChar char="•"/>
            </a:pPr>
            <a:endParaRPr lang="en-US" sz="1600" dirty="0"/>
          </a:p>
          <a:p>
            <a:pPr indent="-228600">
              <a:lnSpc>
                <a:spcPct val="120000"/>
              </a:lnSpc>
              <a:buSzPct val="110000"/>
              <a:buFont typeface="Wingdings" panose="05000000000000000000" pitchFamily="2" charset="2"/>
              <a:buChar char="§"/>
            </a:pPr>
            <a:endParaRPr lang="en-US" sz="1600" dirty="0"/>
          </a:p>
        </p:txBody>
      </p:sp>
    </p:spTree>
    <p:extLst>
      <p:ext uri="{BB962C8B-B14F-4D97-AF65-F5344CB8AC3E}">
        <p14:creationId xmlns:p14="http://schemas.microsoft.com/office/powerpoint/2010/main" val="3952770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12D7E-F111-FBB9-76E3-ADFBBF3F6C04}"/>
              </a:ext>
            </a:extLst>
          </p:cNvPr>
          <p:cNvSpPr>
            <a:spLocks noGrp="1"/>
          </p:cNvSpPr>
          <p:nvPr>
            <p:ph type="title"/>
          </p:nvPr>
        </p:nvSpPr>
        <p:spPr/>
        <p:txBody>
          <a:bodyPr/>
          <a:lstStyle/>
          <a:p>
            <a:r>
              <a:rPr lang="en-US" dirty="0"/>
              <a:t>THE COSTS</a:t>
            </a:r>
            <a:br>
              <a:rPr lang="en-US" dirty="0"/>
            </a:br>
            <a:r>
              <a:rPr lang="en-US" dirty="0"/>
              <a:t>OPTION A</a:t>
            </a:r>
          </a:p>
        </p:txBody>
      </p:sp>
      <p:sp>
        <p:nvSpPr>
          <p:cNvPr id="3" name="Content Placeholder 2">
            <a:extLst>
              <a:ext uri="{FF2B5EF4-FFF2-40B4-BE49-F238E27FC236}">
                <a16:creationId xmlns:a16="http://schemas.microsoft.com/office/drawing/2014/main" id="{679713BE-4DD4-6A06-F980-A9B8B02D75EC}"/>
              </a:ext>
            </a:extLst>
          </p:cNvPr>
          <p:cNvSpPr>
            <a:spLocks noGrp="1"/>
          </p:cNvSpPr>
          <p:nvPr>
            <p:ph idx="1"/>
          </p:nvPr>
        </p:nvSpPr>
        <p:spPr>
          <a:xfrm>
            <a:off x="5144133" y="804689"/>
            <a:ext cx="6281873" cy="5248622"/>
          </a:xfrm>
        </p:spPr>
        <p:txBody>
          <a:bodyPr/>
          <a:lstStyle/>
          <a:p>
            <a:pPr marL="0" indent="0">
              <a:buNone/>
            </a:pPr>
            <a:r>
              <a:rPr lang="en-US" dirty="0"/>
              <a:t>QUALIFYING COST = PER TEAM GAME FEE* </a:t>
            </a:r>
          </a:p>
          <a:p>
            <a:pPr marL="0" indent="0">
              <a:buNone/>
            </a:pPr>
            <a:r>
              <a:rPr lang="en-US" dirty="0"/>
              <a:t>U12 - $120 </a:t>
            </a:r>
          </a:p>
          <a:p>
            <a:pPr marL="0" indent="0">
              <a:buNone/>
            </a:pPr>
            <a:r>
              <a:rPr lang="en-US" dirty="0"/>
              <a:t>U13/14 – $130</a:t>
            </a:r>
          </a:p>
          <a:p>
            <a:pPr marL="0" indent="0">
              <a:buNone/>
            </a:pPr>
            <a:r>
              <a:rPr lang="en-US" dirty="0"/>
              <a:t>U15/16 $140</a:t>
            </a:r>
          </a:p>
          <a:p>
            <a:pPr marL="0" indent="0">
              <a:buNone/>
            </a:pPr>
            <a:r>
              <a:rPr lang="en-US" dirty="0"/>
              <a:t>U17/18 $140</a:t>
            </a:r>
          </a:p>
          <a:p>
            <a:pPr marL="0" indent="0">
              <a:buNone/>
            </a:pPr>
            <a:r>
              <a:rPr lang="en-US" dirty="0"/>
              <a:t>*covers referees, field rental and field setup/takedown</a:t>
            </a:r>
          </a:p>
          <a:p>
            <a:pPr marL="0" indent="0">
              <a:buNone/>
            </a:pPr>
            <a:r>
              <a:rPr lang="en-US" dirty="0"/>
              <a:t>STATE CUP FEE: For 2 weekend event</a:t>
            </a:r>
          </a:p>
          <a:p>
            <a:pPr marL="0" indent="0">
              <a:buNone/>
            </a:pPr>
            <a:r>
              <a:rPr lang="en-US" dirty="0"/>
              <a:t>U12 - $800</a:t>
            </a:r>
          </a:p>
          <a:p>
            <a:pPr marL="0" indent="0">
              <a:buNone/>
            </a:pPr>
            <a:r>
              <a:rPr lang="en-US" dirty="0"/>
              <a:t>U13/14 – $900</a:t>
            </a:r>
          </a:p>
          <a:p>
            <a:pPr marL="0" indent="0">
              <a:buNone/>
            </a:pPr>
            <a:r>
              <a:rPr lang="en-US" dirty="0"/>
              <a:t>U15/16 $1000</a:t>
            </a:r>
          </a:p>
          <a:p>
            <a:pPr marL="0" indent="0">
              <a:buNone/>
            </a:pPr>
            <a:r>
              <a:rPr lang="en-US" dirty="0"/>
              <a:t>U17/18/19 $1000</a:t>
            </a:r>
          </a:p>
          <a:p>
            <a:pPr marL="0" indent="0">
              <a:buNone/>
            </a:pPr>
            <a:endParaRPr lang="en-US" dirty="0"/>
          </a:p>
        </p:txBody>
      </p:sp>
    </p:spTree>
    <p:extLst>
      <p:ext uri="{BB962C8B-B14F-4D97-AF65-F5344CB8AC3E}">
        <p14:creationId xmlns:p14="http://schemas.microsoft.com/office/powerpoint/2010/main" val="2999597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12D7E-F111-FBB9-76E3-ADFBBF3F6C04}"/>
              </a:ext>
            </a:extLst>
          </p:cNvPr>
          <p:cNvSpPr>
            <a:spLocks noGrp="1"/>
          </p:cNvSpPr>
          <p:nvPr>
            <p:ph type="title"/>
          </p:nvPr>
        </p:nvSpPr>
        <p:spPr/>
        <p:txBody>
          <a:bodyPr/>
          <a:lstStyle/>
          <a:p>
            <a:r>
              <a:rPr lang="en-US" dirty="0"/>
              <a:t>THE COSTS</a:t>
            </a:r>
            <a:br>
              <a:rPr lang="en-US" dirty="0"/>
            </a:br>
            <a:r>
              <a:rPr lang="en-US" dirty="0"/>
              <a:t>OPTION B</a:t>
            </a:r>
            <a:endParaRPr lang="en-US" b="1" dirty="0"/>
          </a:p>
        </p:txBody>
      </p:sp>
      <p:sp>
        <p:nvSpPr>
          <p:cNvPr id="3" name="Content Placeholder 2">
            <a:extLst>
              <a:ext uri="{FF2B5EF4-FFF2-40B4-BE49-F238E27FC236}">
                <a16:creationId xmlns:a16="http://schemas.microsoft.com/office/drawing/2014/main" id="{679713BE-4DD4-6A06-F980-A9B8B02D75EC}"/>
              </a:ext>
            </a:extLst>
          </p:cNvPr>
          <p:cNvSpPr>
            <a:spLocks noGrp="1"/>
          </p:cNvSpPr>
          <p:nvPr>
            <p:ph idx="1"/>
          </p:nvPr>
        </p:nvSpPr>
        <p:spPr>
          <a:xfrm>
            <a:off x="5144133" y="804689"/>
            <a:ext cx="6281873" cy="5248622"/>
          </a:xfrm>
        </p:spPr>
        <p:txBody>
          <a:bodyPr/>
          <a:lstStyle/>
          <a:p>
            <a:pPr marL="0" indent="0">
              <a:buNone/>
            </a:pPr>
            <a:r>
              <a:rPr lang="en-US" dirty="0"/>
              <a:t>STATE CUP FEE: For 2 weekend event</a:t>
            </a:r>
          </a:p>
          <a:p>
            <a:pPr marL="0" indent="0">
              <a:buNone/>
            </a:pPr>
            <a:r>
              <a:rPr lang="en-US" dirty="0"/>
              <a:t>QUALIFYING COST = INCLUDED</a:t>
            </a:r>
          </a:p>
          <a:p>
            <a:pPr marL="0" indent="0">
              <a:buNone/>
            </a:pPr>
            <a:r>
              <a:rPr lang="en-US" dirty="0"/>
              <a:t>U12 - $1250</a:t>
            </a:r>
          </a:p>
          <a:p>
            <a:pPr marL="0" indent="0">
              <a:buNone/>
            </a:pPr>
            <a:r>
              <a:rPr lang="en-US" dirty="0"/>
              <a:t>U13/14 – $1250</a:t>
            </a:r>
          </a:p>
          <a:p>
            <a:pPr marL="0" indent="0">
              <a:buNone/>
            </a:pPr>
            <a:r>
              <a:rPr lang="en-US" dirty="0"/>
              <a:t>U15/16 $1250</a:t>
            </a:r>
          </a:p>
          <a:p>
            <a:pPr marL="0" indent="0">
              <a:buNone/>
            </a:pPr>
            <a:r>
              <a:rPr lang="en-US" dirty="0"/>
              <a:t>U17/18/19 $1250</a:t>
            </a:r>
          </a:p>
          <a:p>
            <a:pPr marL="0" indent="0">
              <a:buNone/>
            </a:pPr>
            <a:r>
              <a:rPr lang="en-US" dirty="0"/>
              <a:t>*covers referees, field rental and field setup/takedown</a:t>
            </a:r>
          </a:p>
          <a:p>
            <a:pPr marL="0" indent="0">
              <a:buNone/>
            </a:pPr>
            <a:endParaRPr lang="en-US" dirty="0"/>
          </a:p>
        </p:txBody>
      </p:sp>
    </p:spTree>
    <p:extLst>
      <p:ext uri="{BB962C8B-B14F-4D97-AF65-F5344CB8AC3E}">
        <p14:creationId xmlns:p14="http://schemas.microsoft.com/office/powerpoint/2010/main" val="581338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ED28B-1BBD-6352-F979-5E05545C880F}"/>
              </a:ext>
            </a:extLst>
          </p:cNvPr>
          <p:cNvSpPr>
            <a:spLocks noGrp="1"/>
          </p:cNvSpPr>
          <p:nvPr>
            <p:ph type="ctrTitle"/>
          </p:nvPr>
        </p:nvSpPr>
        <p:spPr/>
        <p:txBody>
          <a:bodyPr/>
          <a:lstStyle/>
          <a:p>
            <a:r>
              <a:rPr lang="en-US" dirty="0"/>
              <a:t>ISL 2.0 </a:t>
            </a:r>
          </a:p>
        </p:txBody>
      </p:sp>
    </p:spTree>
    <p:extLst>
      <p:ext uri="{BB962C8B-B14F-4D97-AF65-F5344CB8AC3E}">
        <p14:creationId xmlns:p14="http://schemas.microsoft.com/office/powerpoint/2010/main" val="480924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84DB7353-7D7A-431B-A5B6-A3845E6F2BB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17" name="Freeform 5">
              <a:extLst>
                <a:ext uri="{FF2B5EF4-FFF2-40B4-BE49-F238E27FC236}">
                  <a16:creationId xmlns:a16="http://schemas.microsoft.com/office/drawing/2014/main" id="{9E8D15D6-6183-4BE1-A315-C7EC9C1A53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 name="Freeform 6">
              <a:extLst>
                <a:ext uri="{FF2B5EF4-FFF2-40B4-BE49-F238E27FC236}">
                  <a16:creationId xmlns:a16="http://schemas.microsoft.com/office/drawing/2014/main" id="{82A253FA-4E60-4B4D-94B0-93ECFCF309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 name="Freeform 7">
              <a:extLst>
                <a:ext uri="{FF2B5EF4-FFF2-40B4-BE49-F238E27FC236}">
                  <a16:creationId xmlns:a16="http://schemas.microsoft.com/office/drawing/2014/main" id="{E1B39AD1-11BD-457B-822C-A873607F41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 name="Freeform 8">
              <a:extLst>
                <a:ext uri="{FF2B5EF4-FFF2-40B4-BE49-F238E27FC236}">
                  <a16:creationId xmlns:a16="http://schemas.microsoft.com/office/drawing/2014/main" id="{CC286005-78D5-4BE4-AA8B-75CDC07E78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 name="Freeform 9">
              <a:extLst>
                <a:ext uri="{FF2B5EF4-FFF2-40B4-BE49-F238E27FC236}">
                  <a16:creationId xmlns:a16="http://schemas.microsoft.com/office/drawing/2014/main" id="{09E4A22D-7E83-4F24-97FE-931A93CACC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 name="Freeform 10">
              <a:extLst>
                <a:ext uri="{FF2B5EF4-FFF2-40B4-BE49-F238E27FC236}">
                  <a16:creationId xmlns:a16="http://schemas.microsoft.com/office/drawing/2014/main" id="{4351E96B-8DD4-4D5E-A9F0-C47F5F3378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 name="Freeform 11">
              <a:extLst>
                <a:ext uri="{FF2B5EF4-FFF2-40B4-BE49-F238E27FC236}">
                  <a16:creationId xmlns:a16="http://schemas.microsoft.com/office/drawing/2014/main" id="{BFF78610-2475-4756-9EC8-5DA7D8902D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 name="Freeform 12">
              <a:extLst>
                <a:ext uri="{FF2B5EF4-FFF2-40B4-BE49-F238E27FC236}">
                  <a16:creationId xmlns:a16="http://schemas.microsoft.com/office/drawing/2014/main" id="{C7ACAE44-681D-4CBC-B2AB-E5131DF5A8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 name="Freeform 13">
              <a:extLst>
                <a:ext uri="{FF2B5EF4-FFF2-40B4-BE49-F238E27FC236}">
                  <a16:creationId xmlns:a16="http://schemas.microsoft.com/office/drawing/2014/main" id="{CA22E4A0-73AA-4722-9C16-F3AF9A33E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 name="Freeform 14">
              <a:extLst>
                <a:ext uri="{FF2B5EF4-FFF2-40B4-BE49-F238E27FC236}">
                  <a16:creationId xmlns:a16="http://schemas.microsoft.com/office/drawing/2014/main" id="{BB36E626-EBEB-41C0-B224-8DB049DB4D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 name="Freeform 15">
              <a:extLst>
                <a:ext uri="{FF2B5EF4-FFF2-40B4-BE49-F238E27FC236}">
                  <a16:creationId xmlns:a16="http://schemas.microsoft.com/office/drawing/2014/main" id="{D603DEC5-BED4-4DB6-A253-F61CC36742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 name="Freeform 16">
              <a:extLst>
                <a:ext uri="{FF2B5EF4-FFF2-40B4-BE49-F238E27FC236}">
                  <a16:creationId xmlns:a16="http://schemas.microsoft.com/office/drawing/2014/main" id="{86AE9DE6-CA9A-479B-A0FB-0E1BAC7A65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 name="Freeform 17">
              <a:extLst>
                <a:ext uri="{FF2B5EF4-FFF2-40B4-BE49-F238E27FC236}">
                  <a16:creationId xmlns:a16="http://schemas.microsoft.com/office/drawing/2014/main" id="{16CB8DC8-E75F-4574-A290-AAB7031BE8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 name="Freeform 18">
              <a:extLst>
                <a:ext uri="{FF2B5EF4-FFF2-40B4-BE49-F238E27FC236}">
                  <a16:creationId xmlns:a16="http://schemas.microsoft.com/office/drawing/2014/main" id="{1CA657E1-3A52-4C23-AA47-EBB2D5C414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 name="Freeform 19">
              <a:extLst>
                <a:ext uri="{FF2B5EF4-FFF2-40B4-BE49-F238E27FC236}">
                  <a16:creationId xmlns:a16="http://schemas.microsoft.com/office/drawing/2014/main" id="{ED4F701B-2A93-464F-A673-54EED5C4C4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2" name="Freeform 20">
              <a:extLst>
                <a:ext uri="{FF2B5EF4-FFF2-40B4-BE49-F238E27FC236}">
                  <a16:creationId xmlns:a16="http://schemas.microsoft.com/office/drawing/2014/main" id="{9977C34F-F6C9-4749-B201-7B928802D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3" name="Freeform 21">
              <a:extLst>
                <a:ext uri="{FF2B5EF4-FFF2-40B4-BE49-F238E27FC236}">
                  <a16:creationId xmlns:a16="http://schemas.microsoft.com/office/drawing/2014/main" id="{3A913E6B-DBE9-4291-A34C-36069ECB8E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4" name="Freeform 22">
              <a:extLst>
                <a:ext uri="{FF2B5EF4-FFF2-40B4-BE49-F238E27FC236}">
                  <a16:creationId xmlns:a16="http://schemas.microsoft.com/office/drawing/2014/main" id="{7D415C04-AB5C-4B76-9E49-EEBAEE64D0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5" name="Freeform 23">
              <a:extLst>
                <a:ext uri="{FF2B5EF4-FFF2-40B4-BE49-F238E27FC236}">
                  <a16:creationId xmlns:a16="http://schemas.microsoft.com/office/drawing/2014/main" id="{151FDC11-E872-4EAE-A597-822F9FE170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7" name="Group 36">
            <a:extLst>
              <a:ext uri="{FF2B5EF4-FFF2-40B4-BE49-F238E27FC236}">
                <a16:creationId xmlns:a16="http://schemas.microsoft.com/office/drawing/2014/main" id="{1B24766B-81CA-44C7-BF11-77A12BA424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669293" y="1186483"/>
            <a:ext cx="8848345" cy="4477933"/>
            <a:chOff x="1669293" y="1186483"/>
            <a:chExt cx="8848345" cy="4477933"/>
          </a:xfrm>
        </p:grpSpPr>
        <p:sp>
          <p:nvSpPr>
            <p:cNvPr id="38" name="Rectangle 37">
              <a:extLst>
                <a:ext uri="{FF2B5EF4-FFF2-40B4-BE49-F238E27FC236}">
                  <a16:creationId xmlns:a16="http://schemas.microsoft.com/office/drawing/2014/main" id="{1A2F9962-DEB8-461C-8B4C-C0ED0D8A7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9" name="Isosceles Triangle 38">
              <a:extLst>
                <a:ext uri="{FF2B5EF4-FFF2-40B4-BE49-F238E27FC236}">
                  <a16:creationId xmlns:a16="http://schemas.microsoft.com/office/drawing/2014/main" id="{C0672E08-EB09-4B8E-8522-24BBC2CFFD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40" name="Rectangle 39">
              <a:extLst>
                <a:ext uri="{FF2B5EF4-FFF2-40B4-BE49-F238E27FC236}">
                  <a16:creationId xmlns:a16="http://schemas.microsoft.com/office/drawing/2014/main" id="{3447AB64-F3EC-4A1F-BFD4-F0F9DB3DAD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pSp>
      <p:sp>
        <p:nvSpPr>
          <p:cNvPr id="42" name="Rectangle 41">
            <a:extLst>
              <a:ext uri="{FF2B5EF4-FFF2-40B4-BE49-F238E27FC236}">
                <a16:creationId xmlns:a16="http://schemas.microsoft.com/office/drawing/2014/main" id="{B7FF52F0-41C1-43AB-A827-85DF6A06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6C144995-155B-424A-B9F4-F22B71B70CA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45" name="Freeform 5">
              <a:extLst>
                <a:ext uri="{FF2B5EF4-FFF2-40B4-BE49-F238E27FC236}">
                  <a16:creationId xmlns:a16="http://schemas.microsoft.com/office/drawing/2014/main" id="{8209302C-6060-4E33-B0FF-231E14ABEB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 name="Freeform 6">
              <a:extLst>
                <a:ext uri="{FF2B5EF4-FFF2-40B4-BE49-F238E27FC236}">
                  <a16:creationId xmlns:a16="http://schemas.microsoft.com/office/drawing/2014/main" id="{1B7CFB76-EC56-4AEC-9C98-2E090DE43F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7" name="Freeform 7">
              <a:extLst>
                <a:ext uri="{FF2B5EF4-FFF2-40B4-BE49-F238E27FC236}">
                  <a16:creationId xmlns:a16="http://schemas.microsoft.com/office/drawing/2014/main" id="{B477DDB4-CCA0-4087-A6A1-A2AAE5021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8" name="Freeform 8">
              <a:extLst>
                <a:ext uri="{FF2B5EF4-FFF2-40B4-BE49-F238E27FC236}">
                  <a16:creationId xmlns:a16="http://schemas.microsoft.com/office/drawing/2014/main" id="{D6D89F34-3A58-4580-BD09-33277B5DE2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9" name="Freeform 9">
              <a:extLst>
                <a:ext uri="{FF2B5EF4-FFF2-40B4-BE49-F238E27FC236}">
                  <a16:creationId xmlns:a16="http://schemas.microsoft.com/office/drawing/2014/main" id="{B2323A6B-B80D-43C6-9C79-8A543993B5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0" name="Freeform 10">
              <a:extLst>
                <a:ext uri="{FF2B5EF4-FFF2-40B4-BE49-F238E27FC236}">
                  <a16:creationId xmlns:a16="http://schemas.microsoft.com/office/drawing/2014/main" id="{34BF7A9F-A77E-438F-B3C2-963039783E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 name="Freeform 11">
              <a:extLst>
                <a:ext uri="{FF2B5EF4-FFF2-40B4-BE49-F238E27FC236}">
                  <a16:creationId xmlns:a16="http://schemas.microsoft.com/office/drawing/2014/main" id="{F5EE77F3-F65B-4C01-91EB-3F45576BFA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2" name="Freeform 12">
              <a:extLst>
                <a:ext uri="{FF2B5EF4-FFF2-40B4-BE49-F238E27FC236}">
                  <a16:creationId xmlns:a16="http://schemas.microsoft.com/office/drawing/2014/main" id="{E2A55C6C-6A64-4546-AA40-F2343C11F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 name="Freeform 13">
              <a:extLst>
                <a:ext uri="{FF2B5EF4-FFF2-40B4-BE49-F238E27FC236}">
                  <a16:creationId xmlns:a16="http://schemas.microsoft.com/office/drawing/2014/main" id="{BBF96922-FB36-4155-A363-5AB6E60F03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4" name="Freeform 14">
              <a:extLst>
                <a:ext uri="{FF2B5EF4-FFF2-40B4-BE49-F238E27FC236}">
                  <a16:creationId xmlns:a16="http://schemas.microsoft.com/office/drawing/2014/main" id="{5BB8D0CC-3FD6-4257-9B8E-8F6B35BAAF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5" name="Freeform 15">
              <a:extLst>
                <a:ext uri="{FF2B5EF4-FFF2-40B4-BE49-F238E27FC236}">
                  <a16:creationId xmlns:a16="http://schemas.microsoft.com/office/drawing/2014/main" id="{59C16BD8-BDED-4F47-9EF4-B9F466D90B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6" name="Freeform 16">
              <a:extLst>
                <a:ext uri="{FF2B5EF4-FFF2-40B4-BE49-F238E27FC236}">
                  <a16:creationId xmlns:a16="http://schemas.microsoft.com/office/drawing/2014/main" id="{687913F5-87F7-499B-9C9A-DB7687145E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7" name="Freeform 17">
              <a:extLst>
                <a:ext uri="{FF2B5EF4-FFF2-40B4-BE49-F238E27FC236}">
                  <a16:creationId xmlns:a16="http://schemas.microsoft.com/office/drawing/2014/main" id="{C1FC0B82-88DF-42A3-9041-1037C9A76B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8" name="Freeform 18">
              <a:extLst>
                <a:ext uri="{FF2B5EF4-FFF2-40B4-BE49-F238E27FC236}">
                  <a16:creationId xmlns:a16="http://schemas.microsoft.com/office/drawing/2014/main" id="{1C083223-5759-48E1-B3AE-ADF4C165B0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9" name="Freeform 19">
              <a:extLst>
                <a:ext uri="{FF2B5EF4-FFF2-40B4-BE49-F238E27FC236}">
                  <a16:creationId xmlns:a16="http://schemas.microsoft.com/office/drawing/2014/main" id="{A283EA1D-83E3-4469-A48F-58ECE18730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0" name="Freeform 20">
              <a:extLst>
                <a:ext uri="{FF2B5EF4-FFF2-40B4-BE49-F238E27FC236}">
                  <a16:creationId xmlns:a16="http://schemas.microsoft.com/office/drawing/2014/main" id="{9C827C81-2FCC-48CE-947D-120E6924BE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 name="Freeform 21">
              <a:extLst>
                <a:ext uri="{FF2B5EF4-FFF2-40B4-BE49-F238E27FC236}">
                  <a16:creationId xmlns:a16="http://schemas.microsoft.com/office/drawing/2014/main" id="{FDB65A24-1E0B-4AEF-8973-DCD5417FB7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2" name="Freeform 22">
              <a:extLst>
                <a:ext uri="{FF2B5EF4-FFF2-40B4-BE49-F238E27FC236}">
                  <a16:creationId xmlns:a16="http://schemas.microsoft.com/office/drawing/2014/main" id="{FD07639F-33B8-42B0-8353-70EFD44BA1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3" name="Freeform 23">
              <a:extLst>
                <a:ext uri="{FF2B5EF4-FFF2-40B4-BE49-F238E27FC236}">
                  <a16:creationId xmlns:a16="http://schemas.microsoft.com/office/drawing/2014/main" id="{4C2C74EF-6FD2-4E2D-84EA-33191D52C0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65" name="Rectangle 64">
            <a:extLst>
              <a:ext uri="{FF2B5EF4-FFF2-40B4-BE49-F238E27FC236}">
                <a16:creationId xmlns:a16="http://schemas.microsoft.com/office/drawing/2014/main" id="{49DB63B5-3AC2-4401-94EF-046358A666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608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0">
            <a:extLst>
              <a:ext uri="{FF2B5EF4-FFF2-40B4-BE49-F238E27FC236}">
                <a16:creationId xmlns:a16="http://schemas.microsoft.com/office/drawing/2014/main" id="{CCE595D9-27F3-FE1C-9A37-0F9F7903022E}"/>
              </a:ext>
            </a:extLst>
          </p:cNvPr>
          <p:cNvSpPr>
            <a:spLocks noGrp="1"/>
          </p:cNvSpPr>
          <p:nvPr>
            <p:ph type="ctrTitle"/>
          </p:nvPr>
        </p:nvSpPr>
        <p:spPr>
          <a:xfrm>
            <a:off x="1759236" y="1326996"/>
            <a:ext cx="8679915" cy="2965254"/>
          </a:xfrm>
        </p:spPr>
        <p:txBody>
          <a:bodyPr vert="horz" lIns="228600" tIns="228600" rIns="228600" bIns="0" rtlCol="0" anchor="ctr">
            <a:normAutofit/>
          </a:bodyPr>
          <a:lstStyle/>
          <a:p>
            <a:pPr marL="342900" indent="-342900">
              <a:lnSpc>
                <a:spcPct val="80000"/>
              </a:lnSpc>
              <a:spcBef>
                <a:spcPct val="0"/>
              </a:spcBef>
              <a:buFont typeface="Arial" panose="020B0604020202020204" pitchFamily="34" charset="0"/>
              <a:buChar char="•"/>
            </a:pPr>
            <a:r>
              <a:rPr lang="en-US" sz="2300" dirty="0"/>
              <a:t>ISL 2. 0 (D1– D4)</a:t>
            </a:r>
            <a:br>
              <a:rPr lang="en-US" sz="2300" dirty="0"/>
            </a:br>
            <a:br>
              <a:rPr lang="en-US" sz="2300" dirty="0"/>
            </a:br>
            <a:r>
              <a:rPr lang="en-US" sz="2300" dirty="0"/>
              <a:t>Games for SC level teams scheduled outside of qualifying SC play</a:t>
            </a:r>
            <a:br>
              <a:rPr lang="en-US" sz="2300" dirty="0"/>
            </a:br>
            <a:r>
              <a:rPr lang="en-US" sz="2300" dirty="0"/>
              <a:t>Only open to teams who have applied for SC</a:t>
            </a:r>
            <a:br>
              <a:rPr lang="en-US" sz="2300" dirty="0"/>
            </a:br>
            <a:r>
              <a:rPr lang="en-US" sz="2300" dirty="0"/>
              <a:t>2 games a weekend. </a:t>
            </a:r>
            <a:br>
              <a:rPr lang="en-US" sz="2300" dirty="0"/>
            </a:br>
            <a:r>
              <a:rPr lang="en-US" sz="2300" dirty="0"/>
              <a:t>Home and Away games (as long as can have 2 games at the same location)</a:t>
            </a:r>
            <a:br>
              <a:rPr lang="en-US" sz="2300" dirty="0"/>
            </a:br>
            <a:r>
              <a:rPr lang="en-US" sz="2300" dirty="0"/>
              <a:t>Blacks out Local league play that date for your team if participating</a:t>
            </a:r>
            <a:br>
              <a:rPr lang="en-US" sz="2300" dirty="0"/>
            </a:br>
            <a:r>
              <a:rPr lang="en-US" sz="2300" dirty="0"/>
              <a:t>Cost is per game so that you only pay for what you use (IYSA makes nothing, just hosts and schedules and pays vendors)</a:t>
            </a:r>
          </a:p>
        </p:txBody>
      </p:sp>
      <p:sp>
        <p:nvSpPr>
          <p:cNvPr id="67" name="Isosceles Triangle 66">
            <a:extLst>
              <a:ext uri="{FF2B5EF4-FFF2-40B4-BE49-F238E27FC236}">
                <a16:creationId xmlns:a16="http://schemas.microsoft.com/office/drawing/2014/main" id="{5BF7DBAF-F0AA-4410-8A08-2579C85088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892384" y="4560849"/>
            <a:ext cx="407233" cy="351063"/>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2262726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D490819-5666-421A-BA38-5BB7F760B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8FDFAB5E-BFB6-4290-9F06-1AD4E52A3D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14FA43FA-82AD-4E41-A5A7-32F0F9DAA7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3" name="Freeform 6">
              <a:extLst>
                <a:ext uri="{FF2B5EF4-FFF2-40B4-BE49-F238E27FC236}">
                  <a16:creationId xmlns:a16="http://schemas.microsoft.com/office/drawing/2014/main" id="{C3C34A1E-706E-4DB7-891E-6FB4762411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 name="Freeform 7">
              <a:extLst>
                <a:ext uri="{FF2B5EF4-FFF2-40B4-BE49-F238E27FC236}">
                  <a16:creationId xmlns:a16="http://schemas.microsoft.com/office/drawing/2014/main" id="{6E55BE0F-8EA7-4F30-B3FD-8F6DD29BA2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 name="Freeform 8">
              <a:extLst>
                <a:ext uri="{FF2B5EF4-FFF2-40B4-BE49-F238E27FC236}">
                  <a16:creationId xmlns:a16="http://schemas.microsoft.com/office/drawing/2014/main" id="{3C9F415B-574B-4647-BD72-F211EA3FA7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rgbClr val="FFFFFF">
                  <a:alpha val="35000"/>
                </a:srgb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 name="Freeform 9">
              <a:extLst>
                <a:ext uri="{FF2B5EF4-FFF2-40B4-BE49-F238E27FC236}">
                  <a16:creationId xmlns:a16="http://schemas.microsoft.com/office/drawing/2014/main" id="{CDD98CAF-1BC1-4BD6-AAD2-68EBF8D8B2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rgbClr val="FFFFFF">
                  <a:alpha val="35000"/>
                </a:srgb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 name="Freeform 10">
              <a:extLst>
                <a:ext uri="{FF2B5EF4-FFF2-40B4-BE49-F238E27FC236}">
                  <a16:creationId xmlns:a16="http://schemas.microsoft.com/office/drawing/2014/main" id="{FF6CBDDA-3893-44B9-86D9-F1F38D4B5F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rgbClr val="FFFFFF">
                  <a:alpha val="35000"/>
                </a:srgb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 name="Freeform 11">
              <a:extLst>
                <a:ext uri="{FF2B5EF4-FFF2-40B4-BE49-F238E27FC236}">
                  <a16:creationId xmlns:a16="http://schemas.microsoft.com/office/drawing/2014/main" id="{5FEF4109-DC7B-4C15-9C2D-53A69A120C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 name="Freeform 12">
              <a:extLst>
                <a:ext uri="{FF2B5EF4-FFF2-40B4-BE49-F238E27FC236}">
                  <a16:creationId xmlns:a16="http://schemas.microsoft.com/office/drawing/2014/main" id="{140DAA94-BB0A-4185-97AF-CB63182E85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 name="Freeform 13">
              <a:extLst>
                <a:ext uri="{FF2B5EF4-FFF2-40B4-BE49-F238E27FC236}">
                  <a16:creationId xmlns:a16="http://schemas.microsoft.com/office/drawing/2014/main" id="{114C7C3A-04DD-4CC1-A272-F2578FE23C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 name="Freeform 14">
              <a:extLst>
                <a:ext uri="{FF2B5EF4-FFF2-40B4-BE49-F238E27FC236}">
                  <a16:creationId xmlns:a16="http://schemas.microsoft.com/office/drawing/2014/main" id="{4AA1C8D2-B988-4C8F-97B7-229630F2AD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 name="Freeform 15">
              <a:extLst>
                <a:ext uri="{FF2B5EF4-FFF2-40B4-BE49-F238E27FC236}">
                  <a16:creationId xmlns:a16="http://schemas.microsoft.com/office/drawing/2014/main" id="{D5621FCD-0E62-4332-965D-80FA0EF809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 name="Freeform 16">
              <a:extLst>
                <a:ext uri="{FF2B5EF4-FFF2-40B4-BE49-F238E27FC236}">
                  <a16:creationId xmlns:a16="http://schemas.microsoft.com/office/drawing/2014/main" id="{D1E7C9B8-4AA1-43A1-A547-785A413952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 name="Freeform 17">
              <a:extLst>
                <a:ext uri="{FF2B5EF4-FFF2-40B4-BE49-F238E27FC236}">
                  <a16:creationId xmlns:a16="http://schemas.microsoft.com/office/drawing/2014/main" id="{01F4C519-3639-48B7-A720-466A40BF17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 name="Freeform 18">
              <a:extLst>
                <a:ext uri="{FF2B5EF4-FFF2-40B4-BE49-F238E27FC236}">
                  <a16:creationId xmlns:a16="http://schemas.microsoft.com/office/drawing/2014/main" id="{939AFA97-19A9-4DA4-A478-A3E31B83B4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 name="Freeform 19">
              <a:extLst>
                <a:ext uri="{FF2B5EF4-FFF2-40B4-BE49-F238E27FC236}">
                  <a16:creationId xmlns:a16="http://schemas.microsoft.com/office/drawing/2014/main" id="{901126FE-0E00-4313-BDE9-CF2C04D96B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 name="Freeform 20">
              <a:extLst>
                <a:ext uri="{FF2B5EF4-FFF2-40B4-BE49-F238E27FC236}">
                  <a16:creationId xmlns:a16="http://schemas.microsoft.com/office/drawing/2014/main" id="{1D31F0FA-D603-49E8-B72E-7665CF9A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rgbClr val="FFFFFF">
                  <a:alpha val="35000"/>
                </a:srgb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 name="Freeform 21">
              <a:extLst>
                <a:ext uri="{FF2B5EF4-FFF2-40B4-BE49-F238E27FC236}">
                  <a16:creationId xmlns:a16="http://schemas.microsoft.com/office/drawing/2014/main" id="{28C24D97-A4EA-4764-AEE5-61C0892F66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rgbClr val="FFFFFF">
                  <a:alpha val="35000"/>
                </a:srgb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 name="Freeform 22">
              <a:extLst>
                <a:ext uri="{FF2B5EF4-FFF2-40B4-BE49-F238E27FC236}">
                  <a16:creationId xmlns:a16="http://schemas.microsoft.com/office/drawing/2014/main" id="{C6B724DA-22AE-4918-B782-3E7CD48583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 name="Freeform 23">
              <a:extLst>
                <a:ext uri="{FF2B5EF4-FFF2-40B4-BE49-F238E27FC236}">
                  <a16:creationId xmlns:a16="http://schemas.microsoft.com/office/drawing/2014/main" id="{9F6E83DB-ADF8-409A-95CF-41BE0E028F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 name="Freeform 24">
              <a:extLst>
                <a:ext uri="{FF2B5EF4-FFF2-40B4-BE49-F238E27FC236}">
                  <a16:creationId xmlns:a16="http://schemas.microsoft.com/office/drawing/2014/main" id="{C83EE84C-89F7-406E-959C-8E3518D3E4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2" name="Freeform 25">
              <a:extLst>
                <a:ext uri="{FF2B5EF4-FFF2-40B4-BE49-F238E27FC236}">
                  <a16:creationId xmlns:a16="http://schemas.microsoft.com/office/drawing/2014/main" id="{209B50F9-709E-4054-AD5F-814AD7459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34" name="Rectangle 33">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DC95EEA-72F3-2B1D-72AA-6962A4B890D2}"/>
              </a:ext>
            </a:extLst>
          </p:cNvPr>
          <p:cNvSpPr>
            <a:spLocks noGrp="1"/>
          </p:cNvSpPr>
          <p:nvPr>
            <p:ph type="title"/>
          </p:nvPr>
        </p:nvSpPr>
        <p:spPr>
          <a:xfrm>
            <a:off x="807720" y="960120"/>
            <a:ext cx="3988993" cy="4171278"/>
          </a:xfrm>
        </p:spPr>
        <p:txBody>
          <a:bodyPr>
            <a:normAutofit/>
          </a:bodyPr>
          <a:lstStyle/>
          <a:p>
            <a:pPr algn="l"/>
            <a:r>
              <a:rPr lang="en-US" sz="5400" dirty="0">
                <a:solidFill>
                  <a:schemeClr val="tx1"/>
                </a:solidFill>
              </a:rPr>
              <a:t>OPTION 1</a:t>
            </a:r>
          </a:p>
        </p:txBody>
      </p:sp>
      <p:sp>
        <p:nvSpPr>
          <p:cNvPr id="4" name="Text Placeholder 10">
            <a:extLst>
              <a:ext uri="{FF2B5EF4-FFF2-40B4-BE49-F238E27FC236}">
                <a16:creationId xmlns:a16="http://schemas.microsoft.com/office/drawing/2014/main" id="{BDD4FE61-F92F-AB7F-1166-B9D17399AF76}"/>
              </a:ext>
            </a:extLst>
          </p:cNvPr>
          <p:cNvSpPr txBox="1">
            <a:spLocks noGrp="1"/>
          </p:cNvSpPr>
          <p:nvPr>
            <p:ph idx="1"/>
          </p:nvPr>
        </p:nvSpPr>
        <p:spPr>
          <a:xfrm>
            <a:off x="5118447" y="960120"/>
            <a:ext cx="6281873" cy="4171278"/>
          </a:xfrm>
          <a:prstGeom prst="rect">
            <a:avLst/>
          </a:prstGeom>
        </p:spPr>
        <p:txBody>
          <a:bodyPr vert="horz" lIns="0" tIns="0" rIns="0" bIns="0" rtlCol="0">
            <a:normAutofit fontScale="92500" lnSpcReduction="20000"/>
          </a:bodyPr>
          <a:lstStyle>
            <a:lvl1pPr marL="285750" indent="-28575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1800" kern="1200">
                <a:solidFill>
                  <a:schemeClr val="tx1"/>
                </a:solidFill>
                <a:latin typeface="+mn-lt"/>
                <a:ea typeface="+mn-ea"/>
                <a:cs typeface="+mn-cs"/>
              </a:defRPr>
            </a:lvl1pPr>
            <a:lvl2pPr marL="41148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6858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10515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141732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0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endParaRPr lang="en-US" sz="1600" dirty="0">
              <a:latin typeface="Times New Roman" panose="02020603050405020304" pitchFamily="18" charset="0"/>
            </a:endParaRPr>
          </a:p>
          <a:p>
            <a:pPr marL="0" indent="0">
              <a:buNone/>
            </a:pPr>
            <a:endParaRPr lang="en-US" sz="1600" dirty="0">
              <a:latin typeface="Times New Roman"/>
              <a:cs typeface="Times New Roman"/>
            </a:endParaRPr>
          </a:p>
          <a:p>
            <a:pPr marL="0" indent="0">
              <a:buNone/>
            </a:pPr>
            <a:endParaRPr lang="en-US" sz="1600" dirty="0">
              <a:latin typeface="Times New Roman"/>
              <a:cs typeface="Times New Roman"/>
            </a:endParaRPr>
          </a:p>
          <a:p>
            <a:pPr marL="0" indent="0">
              <a:buNone/>
            </a:pPr>
            <a:r>
              <a:rPr lang="en-US" sz="1600" dirty="0">
                <a:latin typeface="Times New Roman"/>
                <a:cs typeface="Times New Roman"/>
              </a:rPr>
              <a:t>FORMAT:</a:t>
            </a:r>
          </a:p>
          <a:p>
            <a:pPr marL="0" indent="0">
              <a:buNone/>
            </a:pPr>
            <a:r>
              <a:rPr lang="en-US" sz="1600" b="1" dirty="0">
                <a:latin typeface="Times New Roman"/>
                <a:cs typeface="Times New Roman"/>
              </a:rPr>
              <a:t>League play Fall U12 – U14</a:t>
            </a:r>
          </a:p>
          <a:p>
            <a:pPr marL="0" indent="0">
              <a:buNone/>
            </a:pPr>
            <a:r>
              <a:rPr lang="en-US" sz="1600" dirty="0">
                <a:latin typeface="Times New Roman"/>
                <a:cs typeface="Times New Roman"/>
              </a:rPr>
              <a:t>Play dates: Sept 7th – November 3rd </a:t>
            </a:r>
          </a:p>
          <a:p>
            <a:pPr marL="0" indent="0">
              <a:buNone/>
            </a:pPr>
            <a:r>
              <a:rPr lang="en-US" sz="1600" dirty="0">
                <a:latin typeface="Times New Roman"/>
                <a:cs typeface="Times New Roman"/>
              </a:rPr>
              <a:t>Example: Sept 7</a:t>
            </a:r>
            <a:r>
              <a:rPr lang="en-US" sz="1600" baseline="30000" dirty="0">
                <a:latin typeface="Times New Roman"/>
                <a:cs typeface="Times New Roman"/>
              </a:rPr>
              <a:t>th</a:t>
            </a:r>
            <a:r>
              <a:rPr lang="en-US" sz="1600" dirty="0">
                <a:latin typeface="Times New Roman"/>
                <a:cs typeface="Times New Roman"/>
              </a:rPr>
              <a:t> (D3), Sept 21</a:t>
            </a:r>
            <a:r>
              <a:rPr lang="en-US" sz="1600" baseline="30000" dirty="0">
                <a:latin typeface="Times New Roman"/>
                <a:cs typeface="Times New Roman"/>
              </a:rPr>
              <a:t>st</a:t>
            </a:r>
            <a:r>
              <a:rPr lang="en-US" sz="1600" dirty="0">
                <a:latin typeface="Times New Roman"/>
                <a:cs typeface="Times New Roman"/>
              </a:rPr>
              <a:t> (D2/4), Oct 12</a:t>
            </a:r>
            <a:r>
              <a:rPr lang="en-US" sz="1600" baseline="30000" dirty="0">
                <a:latin typeface="Times New Roman"/>
                <a:cs typeface="Times New Roman"/>
              </a:rPr>
              <a:t>th</a:t>
            </a:r>
            <a:r>
              <a:rPr lang="en-US" sz="1600" dirty="0">
                <a:latin typeface="Times New Roman"/>
                <a:cs typeface="Times New Roman"/>
              </a:rPr>
              <a:t> (D2/4), October 26</a:t>
            </a:r>
            <a:r>
              <a:rPr lang="en-US" sz="1600" baseline="30000" dirty="0">
                <a:latin typeface="Times New Roman"/>
                <a:cs typeface="Times New Roman"/>
              </a:rPr>
              <a:t>th</a:t>
            </a:r>
            <a:r>
              <a:rPr lang="en-US" sz="1600" dirty="0">
                <a:latin typeface="Times New Roman"/>
                <a:cs typeface="Times New Roman"/>
              </a:rPr>
              <a:t> (D3), </a:t>
            </a:r>
          </a:p>
          <a:p>
            <a:pPr marL="0" indent="0">
              <a:buNone/>
            </a:pPr>
            <a:r>
              <a:rPr lang="en-US" sz="1600" b="1" dirty="0">
                <a:latin typeface="Times New Roman"/>
                <a:cs typeface="Times New Roman"/>
              </a:rPr>
              <a:t>League play Spring U12 – U17</a:t>
            </a:r>
          </a:p>
          <a:p>
            <a:pPr marL="0" indent="0">
              <a:buNone/>
            </a:pPr>
            <a:r>
              <a:rPr lang="en-US" sz="1600" dirty="0">
                <a:latin typeface="Times New Roman" panose="02020603050405020304" pitchFamily="18" charset="0"/>
              </a:rPr>
              <a:t>Play dates March – May:</a:t>
            </a:r>
          </a:p>
          <a:p>
            <a:pPr marL="0" indent="0">
              <a:buNone/>
            </a:pPr>
            <a:r>
              <a:rPr lang="en-US" sz="1600" dirty="0">
                <a:latin typeface="Times New Roman" panose="02020603050405020304" pitchFamily="18" charset="0"/>
              </a:rPr>
              <a:t>Example: March 8</a:t>
            </a:r>
            <a:r>
              <a:rPr lang="en-US" sz="1600" baseline="30000" dirty="0">
                <a:latin typeface="Times New Roman" panose="02020603050405020304" pitchFamily="18" charset="0"/>
              </a:rPr>
              <a:t>th</a:t>
            </a:r>
            <a:r>
              <a:rPr lang="en-US" sz="1600" dirty="0">
                <a:latin typeface="Times New Roman" panose="02020603050405020304" pitchFamily="18" charset="0"/>
              </a:rPr>
              <a:t> (D3) , March 29</a:t>
            </a:r>
            <a:r>
              <a:rPr lang="en-US" sz="1600" baseline="30000" dirty="0">
                <a:latin typeface="Times New Roman" panose="02020603050405020304" pitchFamily="18" charset="0"/>
              </a:rPr>
              <a:t>th</a:t>
            </a:r>
            <a:r>
              <a:rPr lang="en-US" sz="1600" dirty="0">
                <a:latin typeface="Times New Roman" panose="02020603050405020304" pitchFamily="18" charset="0"/>
              </a:rPr>
              <a:t> (D2/4), May 3</a:t>
            </a:r>
            <a:r>
              <a:rPr lang="en-US" sz="1600" baseline="30000" dirty="0">
                <a:latin typeface="Times New Roman" panose="02020603050405020304" pitchFamily="18" charset="0"/>
              </a:rPr>
              <a:t>rd</a:t>
            </a:r>
            <a:r>
              <a:rPr lang="en-US" sz="1600" dirty="0">
                <a:latin typeface="Times New Roman" panose="02020603050405020304" pitchFamily="18" charset="0"/>
              </a:rPr>
              <a:t> (D3) , April 19</a:t>
            </a:r>
            <a:r>
              <a:rPr lang="en-US" sz="1600" baseline="30000" dirty="0">
                <a:latin typeface="Times New Roman" panose="02020603050405020304" pitchFamily="18" charset="0"/>
              </a:rPr>
              <a:t>th</a:t>
            </a:r>
            <a:r>
              <a:rPr lang="en-US" sz="1600" dirty="0">
                <a:latin typeface="Times New Roman" panose="02020603050405020304" pitchFamily="18" charset="0"/>
              </a:rPr>
              <a:t> (D2/4)</a:t>
            </a:r>
            <a:r>
              <a:rPr lang="en-US" sz="1600" dirty="0">
                <a:latin typeface="Times New Roman"/>
                <a:cs typeface="Times New Roman"/>
              </a:rPr>
              <a:t>	</a:t>
            </a:r>
          </a:p>
          <a:p>
            <a:pPr marL="0" indent="0">
              <a:buNone/>
            </a:pPr>
            <a:r>
              <a:rPr lang="en-US" sz="1600" dirty="0">
                <a:latin typeface="Times New Roman"/>
                <a:cs typeface="Times New Roman"/>
              </a:rPr>
              <a:t>*April 5 and 12</a:t>
            </a:r>
            <a:r>
              <a:rPr lang="en-US" sz="1600" baseline="30000" dirty="0">
                <a:latin typeface="Times New Roman"/>
                <a:cs typeface="Times New Roman"/>
              </a:rPr>
              <a:t>th</a:t>
            </a:r>
            <a:r>
              <a:rPr lang="en-US" sz="1600" dirty="0">
                <a:latin typeface="Times New Roman"/>
                <a:cs typeface="Times New Roman"/>
              </a:rPr>
              <a:t> are qualifier weekends so not on league schedule</a:t>
            </a:r>
          </a:p>
          <a:p>
            <a:pPr marL="0" indent="0">
              <a:buNone/>
            </a:pPr>
            <a:r>
              <a:rPr lang="en-US" sz="1600" dirty="0">
                <a:latin typeface="Times New Roman"/>
                <a:cs typeface="Times New Roman"/>
              </a:rPr>
              <a:t>**District in Parentheses is hosting (D3 or D2/4)</a:t>
            </a:r>
          </a:p>
          <a:p>
            <a:pPr marL="0" indent="0">
              <a:buNone/>
            </a:pPr>
            <a:endParaRPr lang="en-US" sz="1600" dirty="0">
              <a:latin typeface="Times New Roman" panose="02020603050405020304" pitchFamily="18" charset="0"/>
            </a:endParaRPr>
          </a:p>
          <a:p>
            <a:pPr marL="0" indent="0">
              <a:buNone/>
            </a:pPr>
            <a:endParaRPr lang="en-US" sz="1600" dirty="0">
              <a:latin typeface="Times New Roman" panose="02020603050405020304" pitchFamily="18" charset="0"/>
            </a:endParaRPr>
          </a:p>
          <a:p>
            <a:pPr marL="0" indent="0">
              <a:buNone/>
            </a:pPr>
            <a:endParaRPr lang="en-US" sz="1600" dirty="0">
              <a:latin typeface="Times New Roman" panose="02020603050405020304" pitchFamily="18" charset="0"/>
            </a:endParaRPr>
          </a:p>
          <a:p>
            <a:endParaRPr lang="en-US" sz="1600" dirty="0">
              <a:latin typeface="Times New Roman" panose="02020603050405020304" pitchFamily="18" charset="0"/>
            </a:endParaRPr>
          </a:p>
          <a:p>
            <a:endParaRPr lang="en-US" sz="1600" dirty="0">
              <a:latin typeface="Times New Roman" panose="02020603050405020304" pitchFamily="18" charset="0"/>
            </a:endParaRPr>
          </a:p>
          <a:p>
            <a:endParaRPr lang="en-US" sz="1600" dirty="0">
              <a:latin typeface="Times New Roman" panose="02020603050405020304" pitchFamily="18" charset="0"/>
            </a:endParaRPr>
          </a:p>
        </p:txBody>
      </p:sp>
    </p:spTree>
    <p:extLst>
      <p:ext uri="{BB962C8B-B14F-4D97-AF65-F5344CB8AC3E}">
        <p14:creationId xmlns:p14="http://schemas.microsoft.com/office/powerpoint/2010/main" val="1043456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5E1AC81-83F2-45A8-9054-15570F4E25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B15AA7C5-9BFE-4B90-A119-467AFACE9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 name="Freeform 6">
              <a:extLst>
                <a:ext uri="{FF2B5EF4-FFF2-40B4-BE49-F238E27FC236}">
                  <a16:creationId xmlns:a16="http://schemas.microsoft.com/office/drawing/2014/main" id="{944AB87D-35AF-4719-9940-5822E77023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 name="Freeform 7">
              <a:extLst>
                <a:ext uri="{FF2B5EF4-FFF2-40B4-BE49-F238E27FC236}">
                  <a16:creationId xmlns:a16="http://schemas.microsoft.com/office/drawing/2014/main" id="{E8B33BE3-7890-4628-9322-7EFBA3375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 name="Freeform 8">
              <a:extLst>
                <a:ext uri="{FF2B5EF4-FFF2-40B4-BE49-F238E27FC236}">
                  <a16:creationId xmlns:a16="http://schemas.microsoft.com/office/drawing/2014/main" id="{01AD3ECF-519E-45E2-99DA-F5C1B5071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 name="Freeform 9">
              <a:extLst>
                <a:ext uri="{FF2B5EF4-FFF2-40B4-BE49-F238E27FC236}">
                  <a16:creationId xmlns:a16="http://schemas.microsoft.com/office/drawing/2014/main" id="{C050E700-0FF1-4D25-B54C-84BA04FCD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 name="Freeform 10">
              <a:extLst>
                <a:ext uri="{FF2B5EF4-FFF2-40B4-BE49-F238E27FC236}">
                  <a16:creationId xmlns:a16="http://schemas.microsoft.com/office/drawing/2014/main" id="{720D9C11-F5C9-41B0-B2F2-EE20BC3D0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 name="Freeform 11">
              <a:extLst>
                <a:ext uri="{FF2B5EF4-FFF2-40B4-BE49-F238E27FC236}">
                  <a16:creationId xmlns:a16="http://schemas.microsoft.com/office/drawing/2014/main" id="{623A9DA0-857E-4CDE-80EA-F30F1CE55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 name="Freeform 12">
              <a:extLst>
                <a:ext uri="{FF2B5EF4-FFF2-40B4-BE49-F238E27FC236}">
                  <a16:creationId xmlns:a16="http://schemas.microsoft.com/office/drawing/2014/main" id="{C48B8F4C-2C83-46F6-AFCD-58166AEB18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 name="Freeform 13">
              <a:extLst>
                <a:ext uri="{FF2B5EF4-FFF2-40B4-BE49-F238E27FC236}">
                  <a16:creationId xmlns:a16="http://schemas.microsoft.com/office/drawing/2014/main" id="{234C3795-C44D-41A7-A8F6-891387A66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 name="Freeform 14">
              <a:extLst>
                <a:ext uri="{FF2B5EF4-FFF2-40B4-BE49-F238E27FC236}">
                  <a16:creationId xmlns:a16="http://schemas.microsoft.com/office/drawing/2014/main" id="{91CC36F4-5DFA-4954-B354-97B180E98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 name="Freeform 15">
              <a:extLst>
                <a:ext uri="{FF2B5EF4-FFF2-40B4-BE49-F238E27FC236}">
                  <a16:creationId xmlns:a16="http://schemas.microsoft.com/office/drawing/2014/main" id="{7087A08E-C024-457D-8F99-1F340CED61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 name="Freeform 16">
              <a:extLst>
                <a:ext uri="{FF2B5EF4-FFF2-40B4-BE49-F238E27FC236}">
                  <a16:creationId xmlns:a16="http://schemas.microsoft.com/office/drawing/2014/main" id="{61CFBC61-7F57-45D7-860E-BF51B0EDA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 name="Freeform 17">
              <a:extLst>
                <a:ext uri="{FF2B5EF4-FFF2-40B4-BE49-F238E27FC236}">
                  <a16:creationId xmlns:a16="http://schemas.microsoft.com/office/drawing/2014/main" id="{2591C3DB-4880-431E-BC3D-37F1378AC5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 name="Freeform 18">
              <a:extLst>
                <a:ext uri="{FF2B5EF4-FFF2-40B4-BE49-F238E27FC236}">
                  <a16:creationId xmlns:a16="http://schemas.microsoft.com/office/drawing/2014/main" id="{79557EFE-4199-4E24-8A13-1B9CC1715A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 name="Freeform 19">
              <a:extLst>
                <a:ext uri="{FF2B5EF4-FFF2-40B4-BE49-F238E27FC236}">
                  <a16:creationId xmlns:a16="http://schemas.microsoft.com/office/drawing/2014/main" id="{0B965615-6052-4907-A136-9CAD14604C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 name="Freeform 20">
              <a:extLst>
                <a:ext uri="{FF2B5EF4-FFF2-40B4-BE49-F238E27FC236}">
                  <a16:creationId xmlns:a16="http://schemas.microsoft.com/office/drawing/2014/main" id="{F788FFC4-205D-47C1-91E7-DD1A52E0A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 name="Freeform 21">
              <a:extLst>
                <a:ext uri="{FF2B5EF4-FFF2-40B4-BE49-F238E27FC236}">
                  <a16:creationId xmlns:a16="http://schemas.microsoft.com/office/drawing/2014/main" id="{462FADD6-C927-46ED-A6E6-273B35C2F1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 name="Freeform 22">
              <a:extLst>
                <a:ext uri="{FF2B5EF4-FFF2-40B4-BE49-F238E27FC236}">
                  <a16:creationId xmlns:a16="http://schemas.microsoft.com/office/drawing/2014/main" id="{AF64005E-134D-4444-9425-FB1C188985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 name="Freeform 23">
              <a:extLst>
                <a:ext uri="{FF2B5EF4-FFF2-40B4-BE49-F238E27FC236}">
                  <a16:creationId xmlns:a16="http://schemas.microsoft.com/office/drawing/2014/main" id="{E2565CA7-A8CB-463D-8D25-4F41235BC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 name="Freeform 24">
              <a:extLst>
                <a:ext uri="{FF2B5EF4-FFF2-40B4-BE49-F238E27FC236}">
                  <a16:creationId xmlns:a16="http://schemas.microsoft.com/office/drawing/2014/main" id="{41ABBFC0-4EEA-4634-A73B-945729D6BA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2" name="Freeform 25">
              <a:extLst>
                <a:ext uri="{FF2B5EF4-FFF2-40B4-BE49-F238E27FC236}">
                  <a16:creationId xmlns:a16="http://schemas.microsoft.com/office/drawing/2014/main" id="{E422F11F-726A-4A93-9D1B-B1400B061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4" name="Group 33">
            <a:extLst>
              <a:ext uri="{FF2B5EF4-FFF2-40B4-BE49-F238E27FC236}">
                <a16:creationId xmlns:a16="http://schemas.microsoft.com/office/drawing/2014/main" id="{FBF129BC-EA9E-4D20-898B-399F7727DFB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5" name="Rectangle 34">
              <a:extLst>
                <a:ext uri="{FF2B5EF4-FFF2-40B4-BE49-F238E27FC236}">
                  <a16:creationId xmlns:a16="http://schemas.microsoft.com/office/drawing/2014/main" id="{CFF42BAE-3249-46C8-9108-A83C87206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6" name="Isosceles Triangle 22">
              <a:extLst>
                <a:ext uri="{FF2B5EF4-FFF2-40B4-BE49-F238E27FC236}">
                  <a16:creationId xmlns:a16="http://schemas.microsoft.com/office/drawing/2014/main" id="{4DDE2BA8-4174-4A99-BB09-0BA28F26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7" name="Rectangle 36">
              <a:extLst>
                <a:ext uri="{FF2B5EF4-FFF2-40B4-BE49-F238E27FC236}">
                  <a16:creationId xmlns:a16="http://schemas.microsoft.com/office/drawing/2014/main" id="{4A893933-F7DD-4DA6-85C7-4CFF58741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pSp>
      <p:sp>
        <p:nvSpPr>
          <p:cNvPr id="39" name="Rectangle 38">
            <a:extLst>
              <a:ext uri="{FF2B5EF4-FFF2-40B4-BE49-F238E27FC236}">
                <a16:creationId xmlns:a16="http://schemas.microsoft.com/office/drawing/2014/main" id="{7D490819-5666-421A-BA38-5BB7F760B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 name="Group 40">
            <a:extLst>
              <a:ext uri="{FF2B5EF4-FFF2-40B4-BE49-F238E27FC236}">
                <a16:creationId xmlns:a16="http://schemas.microsoft.com/office/drawing/2014/main" id="{8FDFAB5E-BFB6-4290-9F06-1AD4E52A3D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42" name="Freeform 5">
              <a:extLst>
                <a:ext uri="{FF2B5EF4-FFF2-40B4-BE49-F238E27FC236}">
                  <a16:creationId xmlns:a16="http://schemas.microsoft.com/office/drawing/2014/main" id="{14FA43FA-82AD-4E41-A5A7-32F0F9DAA7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43" name="Freeform 6">
              <a:extLst>
                <a:ext uri="{FF2B5EF4-FFF2-40B4-BE49-F238E27FC236}">
                  <a16:creationId xmlns:a16="http://schemas.microsoft.com/office/drawing/2014/main" id="{C3C34A1E-706E-4DB7-891E-6FB4762411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4" name="Freeform 7">
              <a:extLst>
                <a:ext uri="{FF2B5EF4-FFF2-40B4-BE49-F238E27FC236}">
                  <a16:creationId xmlns:a16="http://schemas.microsoft.com/office/drawing/2014/main" id="{6E55BE0F-8EA7-4F30-B3FD-8F6DD29BA2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 name="Freeform 8">
              <a:extLst>
                <a:ext uri="{FF2B5EF4-FFF2-40B4-BE49-F238E27FC236}">
                  <a16:creationId xmlns:a16="http://schemas.microsoft.com/office/drawing/2014/main" id="{3C9F415B-574B-4647-BD72-F211EA3FA7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rgbClr val="FFFFFF">
                  <a:alpha val="35000"/>
                </a:srgb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 name="Freeform 9">
              <a:extLst>
                <a:ext uri="{FF2B5EF4-FFF2-40B4-BE49-F238E27FC236}">
                  <a16:creationId xmlns:a16="http://schemas.microsoft.com/office/drawing/2014/main" id="{CDD98CAF-1BC1-4BD6-AAD2-68EBF8D8B2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rgbClr val="FFFFFF">
                  <a:alpha val="35000"/>
                </a:srgb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7" name="Freeform 10">
              <a:extLst>
                <a:ext uri="{FF2B5EF4-FFF2-40B4-BE49-F238E27FC236}">
                  <a16:creationId xmlns:a16="http://schemas.microsoft.com/office/drawing/2014/main" id="{FF6CBDDA-3893-44B9-86D9-F1F38D4B5F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rgbClr val="FFFFFF">
                  <a:alpha val="35000"/>
                </a:srgb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8" name="Freeform 11">
              <a:extLst>
                <a:ext uri="{FF2B5EF4-FFF2-40B4-BE49-F238E27FC236}">
                  <a16:creationId xmlns:a16="http://schemas.microsoft.com/office/drawing/2014/main" id="{5FEF4109-DC7B-4C15-9C2D-53A69A120C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9" name="Freeform 12">
              <a:extLst>
                <a:ext uri="{FF2B5EF4-FFF2-40B4-BE49-F238E27FC236}">
                  <a16:creationId xmlns:a16="http://schemas.microsoft.com/office/drawing/2014/main" id="{140DAA94-BB0A-4185-97AF-CB63182E85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0" name="Freeform 13">
              <a:extLst>
                <a:ext uri="{FF2B5EF4-FFF2-40B4-BE49-F238E27FC236}">
                  <a16:creationId xmlns:a16="http://schemas.microsoft.com/office/drawing/2014/main" id="{114C7C3A-04DD-4CC1-A272-F2578FE23C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 name="Freeform 14">
              <a:extLst>
                <a:ext uri="{FF2B5EF4-FFF2-40B4-BE49-F238E27FC236}">
                  <a16:creationId xmlns:a16="http://schemas.microsoft.com/office/drawing/2014/main" id="{4AA1C8D2-B988-4C8F-97B7-229630F2AD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2" name="Freeform 15">
              <a:extLst>
                <a:ext uri="{FF2B5EF4-FFF2-40B4-BE49-F238E27FC236}">
                  <a16:creationId xmlns:a16="http://schemas.microsoft.com/office/drawing/2014/main" id="{D5621FCD-0E62-4332-965D-80FA0EF809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 name="Freeform 16">
              <a:extLst>
                <a:ext uri="{FF2B5EF4-FFF2-40B4-BE49-F238E27FC236}">
                  <a16:creationId xmlns:a16="http://schemas.microsoft.com/office/drawing/2014/main" id="{D1E7C9B8-4AA1-43A1-A547-785A413952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4" name="Freeform 17">
              <a:extLst>
                <a:ext uri="{FF2B5EF4-FFF2-40B4-BE49-F238E27FC236}">
                  <a16:creationId xmlns:a16="http://schemas.microsoft.com/office/drawing/2014/main" id="{01F4C519-3639-48B7-A720-466A40BF17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5" name="Freeform 18">
              <a:extLst>
                <a:ext uri="{FF2B5EF4-FFF2-40B4-BE49-F238E27FC236}">
                  <a16:creationId xmlns:a16="http://schemas.microsoft.com/office/drawing/2014/main" id="{939AFA97-19A9-4DA4-A478-A3E31B83B4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6" name="Freeform 19">
              <a:extLst>
                <a:ext uri="{FF2B5EF4-FFF2-40B4-BE49-F238E27FC236}">
                  <a16:creationId xmlns:a16="http://schemas.microsoft.com/office/drawing/2014/main" id="{901126FE-0E00-4313-BDE9-CF2C04D96B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7" name="Freeform 20">
              <a:extLst>
                <a:ext uri="{FF2B5EF4-FFF2-40B4-BE49-F238E27FC236}">
                  <a16:creationId xmlns:a16="http://schemas.microsoft.com/office/drawing/2014/main" id="{1D31F0FA-D603-49E8-B72E-7665CF9A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rgbClr val="FFFFFF">
                  <a:alpha val="35000"/>
                </a:srgb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8" name="Freeform 21">
              <a:extLst>
                <a:ext uri="{FF2B5EF4-FFF2-40B4-BE49-F238E27FC236}">
                  <a16:creationId xmlns:a16="http://schemas.microsoft.com/office/drawing/2014/main" id="{28C24D97-A4EA-4764-AEE5-61C0892F66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rgbClr val="FFFFFF">
                  <a:alpha val="35000"/>
                </a:srgb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9" name="Freeform 22">
              <a:extLst>
                <a:ext uri="{FF2B5EF4-FFF2-40B4-BE49-F238E27FC236}">
                  <a16:creationId xmlns:a16="http://schemas.microsoft.com/office/drawing/2014/main" id="{C6B724DA-22AE-4918-B782-3E7CD48583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0" name="Freeform 23">
              <a:extLst>
                <a:ext uri="{FF2B5EF4-FFF2-40B4-BE49-F238E27FC236}">
                  <a16:creationId xmlns:a16="http://schemas.microsoft.com/office/drawing/2014/main" id="{9F6E83DB-ADF8-409A-95CF-41BE0E028F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 name="Freeform 24">
              <a:extLst>
                <a:ext uri="{FF2B5EF4-FFF2-40B4-BE49-F238E27FC236}">
                  <a16:creationId xmlns:a16="http://schemas.microsoft.com/office/drawing/2014/main" id="{C83EE84C-89F7-406E-959C-8E3518D3E4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2" name="Freeform 25">
              <a:extLst>
                <a:ext uri="{FF2B5EF4-FFF2-40B4-BE49-F238E27FC236}">
                  <a16:creationId xmlns:a16="http://schemas.microsoft.com/office/drawing/2014/main" id="{209B50F9-709E-4054-AD5F-814AD7459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64" name="Rectangle 63">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AC90817E-5D17-45A5-8335-4C95D1C2A28C}"/>
              </a:ext>
            </a:extLst>
          </p:cNvPr>
          <p:cNvSpPr>
            <a:spLocks noGrp="1"/>
          </p:cNvSpPr>
          <p:nvPr>
            <p:ph type="title"/>
          </p:nvPr>
        </p:nvSpPr>
        <p:spPr>
          <a:xfrm>
            <a:off x="807720" y="960120"/>
            <a:ext cx="3988993" cy="4171278"/>
          </a:xfrm>
        </p:spPr>
        <p:txBody>
          <a:bodyPr vert="horz" lIns="228600" tIns="228600" rIns="228600" bIns="228600" rtlCol="0" anchor="ctr">
            <a:normAutofit/>
          </a:bodyPr>
          <a:lstStyle/>
          <a:p>
            <a:pPr algn="l"/>
            <a:r>
              <a:rPr lang="en-US" sz="5400" dirty="0"/>
              <a:t>OPTION 2</a:t>
            </a:r>
          </a:p>
        </p:txBody>
      </p:sp>
      <p:sp>
        <p:nvSpPr>
          <p:cNvPr id="2" name="Text Placeholder 10">
            <a:extLst>
              <a:ext uri="{FF2B5EF4-FFF2-40B4-BE49-F238E27FC236}">
                <a16:creationId xmlns:a16="http://schemas.microsoft.com/office/drawing/2014/main" id="{8E9042F1-43B1-11E2-8AE7-3FBEBA31FD97}"/>
              </a:ext>
            </a:extLst>
          </p:cNvPr>
          <p:cNvSpPr txBox="1">
            <a:spLocks/>
          </p:cNvSpPr>
          <p:nvPr/>
        </p:nvSpPr>
        <p:spPr>
          <a:xfrm>
            <a:off x="5118447" y="960120"/>
            <a:ext cx="6281873" cy="4171278"/>
          </a:xfrm>
          <a:prstGeom prst="rect">
            <a:avLst/>
          </a:prstGeom>
        </p:spPr>
        <p:txBody>
          <a:bodyPr vert="horz" lIns="91440" tIns="45720" rIns="91440" bIns="45720" rtlCol="0" anchor="ctr">
            <a:normAutofit/>
          </a:bodyPr>
          <a:lstStyle>
            <a:lvl1pPr marL="285750" indent="-28575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1800" kern="1200">
                <a:solidFill>
                  <a:schemeClr val="tx1"/>
                </a:solidFill>
                <a:latin typeface="+mn-lt"/>
                <a:ea typeface="+mn-ea"/>
                <a:cs typeface="+mn-cs"/>
              </a:defRPr>
            </a:lvl1pPr>
            <a:lvl2pPr marL="41148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6858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10515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141732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0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indent="-228600">
              <a:lnSpc>
                <a:spcPct val="120000"/>
              </a:lnSpc>
              <a:buSzPct val="110000"/>
              <a:buFont typeface="Wingdings" panose="05000000000000000000" pitchFamily="2" charset="2"/>
              <a:buChar char="§"/>
            </a:pPr>
            <a:endParaRPr lang="en-US" sz="1600" dirty="0"/>
          </a:p>
          <a:p>
            <a:pPr marL="0" indent="0">
              <a:lnSpc>
                <a:spcPct val="120000"/>
              </a:lnSpc>
              <a:buSzPct val="110000"/>
              <a:buNone/>
            </a:pPr>
            <a:r>
              <a:rPr lang="en-US" sz="1600" dirty="0">
                <a:latin typeface="Times New Roman" panose="02020603050405020304" pitchFamily="18" charset="0"/>
                <a:cs typeface="Times New Roman" panose="02020603050405020304" pitchFamily="18" charset="0"/>
              </a:rPr>
              <a:t>FORMAT:</a:t>
            </a:r>
          </a:p>
          <a:p>
            <a:pPr marL="57150" indent="0">
              <a:lnSpc>
                <a:spcPct val="120000"/>
              </a:lnSpc>
              <a:buSzPct val="110000"/>
              <a:buNone/>
            </a:pPr>
            <a:r>
              <a:rPr lang="en-US" sz="1600" b="1" dirty="0">
                <a:latin typeface="Times New Roman" panose="02020603050405020304" pitchFamily="18" charset="0"/>
                <a:cs typeface="Times New Roman" panose="02020603050405020304" pitchFamily="18" charset="0"/>
              </a:rPr>
              <a:t>U12 – U14: local league play for Fall </a:t>
            </a:r>
          </a:p>
          <a:p>
            <a:pPr marL="57150" indent="0">
              <a:lnSpc>
                <a:spcPct val="120000"/>
              </a:lnSpc>
              <a:buSzPct val="110000"/>
              <a:buNone/>
            </a:pPr>
            <a:r>
              <a:rPr lang="en-US" sz="1600" b="1" dirty="0">
                <a:latin typeface="Times New Roman" panose="02020603050405020304" pitchFamily="18" charset="0"/>
                <a:cs typeface="Times New Roman" panose="02020603050405020304" pitchFamily="18" charset="0"/>
              </a:rPr>
              <a:t>Play dates U12 – U17 Spring: </a:t>
            </a:r>
          </a:p>
          <a:p>
            <a:pPr marL="0" indent="0">
              <a:buNone/>
            </a:pPr>
            <a:r>
              <a:rPr lang="en-US" sz="1600" dirty="0">
                <a:latin typeface="Times New Roman" panose="02020603050405020304" pitchFamily="18" charset="0"/>
              </a:rPr>
              <a:t>Play dates March – May:</a:t>
            </a:r>
          </a:p>
          <a:p>
            <a:pPr marL="0" indent="0">
              <a:buNone/>
            </a:pPr>
            <a:r>
              <a:rPr lang="en-US" sz="1600" dirty="0">
                <a:latin typeface="Times New Roman" panose="02020603050405020304" pitchFamily="18" charset="0"/>
              </a:rPr>
              <a:t>Example: March 8</a:t>
            </a:r>
            <a:r>
              <a:rPr lang="en-US" sz="1600" baseline="30000" dirty="0">
                <a:latin typeface="Times New Roman" panose="02020603050405020304" pitchFamily="18" charset="0"/>
              </a:rPr>
              <a:t>th</a:t>
            </a:r>
            <a:r>
              <a:rPr lang="en-US" sz="1600" dirty="0">
                <a:latin typeface="Times New Roman" panose="02020603050405020304" pitchFamily="18" charset="0"/>
              </a:rPr>
              <a:t> (D3) , March 29</a:t>
            </a:r>
            <a:r>
              <a:rPr lang="en-US" sz="1600" baseline="30000" dirty="0">
                <a:latin typeface="Times New Roman" panose="02020603050405020304" pitchFamily="18" charset="0"/>
              </a:rPr>
              <a:t>th</a:t>
            </a:r>
            <a:r>
              <a:rPr lang="en-US" sz="1600" dirty="0">
                <a:latin typeface="Times New Roman" panose="02020603050405020304" pitchFamily="18" charset="0"/>
              </a:rPr>
              <a:t> (D2/4), May 3</a:t>
            </a:r>
            <a:r>
              <a:rPr lang="en-US" sz="1600" baseline="30000" dirty="0">
                <a:latin typeface="Times New Roman" panose="02020603050405020304" pitchFamily="18" charset="0"/>
              </a:rPr>
              <a:t>rd</a:t>
            </a:r>
            <a:r>
              <a:rPr lang="en-US" sz="1600" dirty="0">
                <a:latin typeface="Times New Roman" panose="02020603050405020304" pitchFamily="18" charset="0"/>
              </a:rPr>
              <a:t> (D3) , April 19</a:t>
            </a:r>
            <a:r>
              <a:rPr lang="en-US" sz="1600" baseline="30000" dirty="0">
                <a:latin typeface="Times New Roman" panose="02020603050405020304" pitchFamily="18" charset="0"/>
              </a:rPr>
              <a:t>th</a:t>
            </a:r>
            <a:r>
              <a:rPr lang="en-US" sz="1600" dirty="0">
                <a:latin typeface="Times New Roman" panose="02020603050405020304" pitchFamily="18" charset="0"/>
              </a:rPr>
              <a:t> (D2/4)</a:t>
            </a:r>
            <a:r>
              <a:rPr lang="en-US" sz="1600" dirty="0">
                <a:latin typeface="Times New Roman"/>
                <a:cs typeface="Times New Roman"/>
              </a:rPr>
              <a:t>	</a:t>
            </a:r>
          </a:p>
          <a:p>
            <a:pPr marL="0" indent="0">
              <a:buNone/>
            </a:pPr>
            <a:r>
              <a:rPr lang="en-US" sz="1600" dirty="0">
                <a:latin typeface="Times New Roman"/>
                <a:cs typeface="Times New Roman"/>
              </a:rPr>
              <a:t>*April 5 and 12</a:t>
            </a:r>
            <a:r>
              <a:rPr lang="en-US" sz="1600" baseline="30000" dirty="0">
                <a:latin typeface="Times New Roman"/>
                <a:cs typeface="Times New Roman"/>
              </a:rPr>
              <a:t>th</a:t>
            </a:r>
            <a:r>
              <a:rPr lang="en-US" sz="1600" dirty="0">
                <a:latin typeface="Times New Roman"/>
                <a:cs typeface="Times New Roman"/>
              </a:rPr>
              <a:t> are qualifier weekends so not on league schedule</a:t>
            </a:r>
          </a:p>
          <a:p>
            <a:pPr marL="0" indent="0">
              <a:buNone/>
            </a:pPr>
            <a:r>
              <a:rPr lang="en-US" sz="1600" dirty="0">
                <a:latin typeface="Times New Roman"/>
                <a:cs typeface="Times New Roman"/>
              </a:rPr>
              <a:t>**District in Parentheses is hosting (D3 or D2/4)</a:t>
            </a:r>
          </a:p>
          <a:p>
            <a:pPr indent="-228600">
              <a:lnSpc>
                <a:spcPct val="120000"/>
              </a:lnSpc>
              <a:buSzPct val="110000"/>
              <a:buFont typeface="Wingdings" panose="05000000000000000000" pitchFamily="2" charset="2"/>
              <a:buChar char="§"/>
            </a:pPr>
            <a:endParaRPr lang="en-US" sz="1600" dirty="0"/>
          </a:p>
          <a:p>
            <a:pPr indent="-228600">
              <a:lnSpc>
                <a:spcPct val="120000"/>
              </a:lnSpc>
              <a:buSzPct val="110000"/>
              <a:buFont typeface="Wingdings" panose="05000000000000000000" pitchFamily="2" charset="2"/>
              <a:buChar char="§"/>
            </a:pPr>
            <a:endParaRPr lang="en-US" sz="1600" dirty="0"/>
          </a:p>
          <a:p>
            <a:pPr indent="-228600">
              <a:lnSpc>
                <a:spcPct val="120000"/>
              </a:lnSpc>
              <a:buSzPct val="110000"/>
              <a:buFont typeface="Wingdings" panose="05000000000000000000" pitchFamily="2" charset="2"/>
              <a:buChar char="§"/>
            </a:pPr>
            <a:endParaRPr lang="en-US" sz="1600" dirty="0"/>
          </a:p>
        </p:txBody>
      </p:sp>
    </p:spTree>
    <p:extLst>
      <p:ext uri="{BB962C8B-B14F-4D97-AF65-F5344CB8AC3E}">
        <p14:creationId xmlns:p14="http://schemas.microsoft.com/office/powerpoint/2010/main" val="3455104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12D7E-F111-FBB9-76E3-ADFBBF3F6C04}"/>
              </a:ext>
            </a:extLst>
          </p:cNvPr>
          <p:cNvSpPr>
            <a:spLocks noGrp="1"/>
          </p:cNvSpPr>
          <p:nvPr>
            <p:ph type="title"/>
          </p:nvPr>
        </p:nvSpPr>
        <p:spPr/>
        <p:txBody>
          <a:bodyPr/>
          <a:lstStyle/>
          <a:p>
            <a:r>
              <a:rPr lang="en-US" dirty="0"/>
              <a:t>THE COSTS</a:t>
            </a:r>
          </a:p>
        </p:txBody>
      </p:sp>
      <p:sp>
        <p:nvSpPr>
          <p:cNvPr id="3" name="Content Placeholder 2">
            <a:extLst>
              <a:ext uri="{FF2B5EF4-FFF2-40B4-BE49-F238E27FC236}">
                <a16:creationId xmlns:a16="http://schemas.microsoft.com/office/drawing/2014/main" id="{679713BE-4DD4-6A06-F980-A9B8B02D75EC}"/>
              </a:ext>
            </a:extLst>
          </p:cNvPr>
          <p:cNvSpPr>
            <a:spLocks noGrp="1"/>
          </p:cNvSpPr>
          <p:nvPr>
            <p:ph idx="1"/>
          </p:nvPr>
        </p:nvSpPr>
        <p:spPr>
          <a:xfrm>
            <a:off x="5144133" y="804689"/>
            <a:ext cx="6281873" cy="5248622"/>
          </a:xfrm>
        </p:spPr>
        <p:txBody>
          <a:bodyPr/>
          <a:lstStyle/>
          <a:p>
            <a:pPr marL="0" indent="0">
              <a:buNone/>
            </a:pPr>
            <a:r>
              <a:rPr lang="en-US" dirty="0"/>
              <a:t>COST = PER TEAM GAME FEE* </a:t>
            </a:r>
          </a:p>
          <a:p>
            <a:pPr marL="0" indent="0">
              <a:buNone/>
            </a:pPr>
            <a:r>
              <a:rPr lang="en-US" dirty="0"/>
              <a:t>U12 - $120 </a:t>
            </a:r>
          </a:p>
          <a:p>
            <a:pPr marL="0" indent="0">
              <a:buNone/>
            </a:pPr>
            <a:r>
              <a:rPr lang="en-US" dirty="0"/>
              <a:t>U13/14 – $130</a:t>
            </a:r>
          </a:p>
          <a:p>
            <a:pPr marL="0" indent="0">
              <a:buNone/>
            </a:pPr>
            <a:r>
              <a:rPr lang="en-US" dirty="0"/>
              <a:t>U15/16 $140</a:t>
            </a:r>
          </a:p>
          <a:p>
            <a:pPr marL="0" indent="0">
              <a:buNone/>
            </a:pPr>
            <a:r>
              <a:rPr lang="en-US" dirty="0"/>
              <a:t>U17/18 $140</a:t>
            </a:r>
          </a:p>
          <a:p>
            <a:pPr marL="0" indent="0">
              <a:buNone/>
            </a:pPr>
            <a:r>
              <a:rPr lang="en-US" dirty="0"/>
              <a:t>*covers referees, field rental and field setup/takedown</a:t>
            </a:r>
          </a:p>
        </p:txBody>
      </p:sp>
    </p:spTree>
    <p:extLst>
      <p:ext uri="{BB962C8B-B14F-4D97-AF65-F5344CB8AC3E}">
        <p14:creationId xmlns:p14="http://schemas.microsoft.com/office/powerpoint/2010/main" val="562193859"/>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4E115729529AE4298DBB0025C90F437" ma:contentTypeVersion="18" ma:contentTypeDescription="Create a new document." ma:contentTypeScope="" ma:versionID="ffb3c45ebaa4b39a7d39f529ec4c8b1b">
  <xsd:schema xmlns:xsd="http://www.w3.org/2001/XMLSchema" xmlns:xs="http://www.w3.org/2001/XMLSchema" xmlns:p="http://schemas.microsoft.com/office/2006/metadata/properties" xmlns:ns2="b9346b3f-01ff-41d9-b801-5bb7d6b9be97" xmlns:ns3="3b24ca8a-2b46-4c6d-9030-3302300a6a19" targetNamespace="http://schemas.microsoft.com/office/2006/metadata/properties" ma:root="true" ma:fieldsID="b4d78e6da715ce0c0e6c7b484e437fb4" ns2:_="" ns3:_="">
    <xsd:import namespace="b9346b3f-01ff-41d9-b801-5bb7d6b9be97"/>
    <xsd:import namespace="3b24ca8a-2b46-4c6d-9030-3302300a6a1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DateTaken" minOccurs="0"/>
                <xsd:element ref="ns2:MediaLengthInSeconds"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346b3f-01ff-41d9-b801-5bb7d6b9be9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a872be9-d7db-4144-8eb1-1ae3b6781bc2" ma:termSetId="09814cd3-568e-fe90-9814-8d621ff8fb84" ma:anchorId="fba54fb3-c3e1-fe81-a776-ca4b69148c4d" ma:open="true" ma:isKeyword="false">
      <xsd:complexType>
        <xsd:sequence>
          <xsd:element ref="pc:Terms" minOccurs="0" maxOccurs="1"/>
        </xsd:sequence>
      </xsd:complexType>
    </xsd:element>
    <xsd:element name="MediaServiceDateTaken" ma:index="21" nillable="true" ma:displayName="MediaServiceDateTaken" ma:hidden="true" ma:internalName="MediaServiceDateTake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Location" ma:index="25"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b24ca8a-2b46-4c6d-9030-3302300a6a1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497c51d7-ba06-4f39-aaf0-f2af4226983b}" ma:internalName="TaxCatchAll" ma:showField="CatchAllData" ma:web="3b24ca8a-2b46-4c6d-9030-3302300a6a1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9346b3f-01ff-41d9-b801-5bb7d6b9be97">
      <Terms xmlns="http://schemas.microsoft.com/office/infopath/2007/PartnerControls"/>
    </lcf76f155ced4ddcb4097134ff3c332f>
    <TaxCatchAll xmlns="3b24ca8a-2b46-4c6d-9030-3302300a6a19" xsi:nil="true"/>
    <SharedWithUsers xmlns="3b24ca8a-2b46-4c6d-9030-3302300a6a19">
      <UserInfo>
        <DisplayName>Craig Warner</DisplayName>
        <AccountId>6</AccountId>
        <AccountType/>
      </UserInfo>
      <UserInfo>
        <DisplayName>Joe Saucerman</DisplayName>
        <AccountId>22</AccountId>
        <AccountType/>
      </UserInfo>
      <UserInfo>
        <DisplayName>Ryan Finney</DisplayName>
        <AccountId>46</AccountId>
        <AccountType/>
      </UserInfo>
      <UserInfo>
        <DisplayName>Nicole Arsenault</DisplayName>
        <AccountId>13</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588C633-57EA-4877-8105-B6A6A78B8E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9346b3f-01ff-41d9-b801-5bb7d6b9be97"/>
    <ds:schemaRef ds:uri="3b24ca8a-2b46-4c6d-9030-3302300a6a1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DE7CF4C-9569-4D67-BD2B-5BAD63BFC762}">
  <ds:schemaRefs>
    <ds:schemaRef ds:uri="http://schemas.openxmlformats.org/package/2006/metadata/core-properties"/>
    <ds:schemaRef ds:uri="http://purl.org/dc/terms/"/>
    <ds:schemaRef ds:uri="http://schemas.microsoft.com/office/2006/documentManagement/types"/>
    <ds:schemaRef ds:uri="http://purl.org/dc/dcmitype/"/>
    <ds:schemaRef ds:uri="b9346b3f-01ff-41d9-b801-5bb7d6b9be97"/>
    <ds:schemaRef ds:uri="http://schemas.microsoft.com/office/2006/metadata/properties"/>
    <ds:schemaRef ds:uri="http://purl.org/dc/elements/1.1/"/>
    <ds:schemaRef ds:uri="http://schemas.microsoft.com/office/infopath/2007/PartnerControls"/>
    <ds:schemaRef ds:uri="3b24ca8a-2b46-4c6d-9030-3302300a6a19"/>
    <ds:schemaRef ds:uri="http://www.w3.org/XML/1998/namespace"/>
  </ds:schemaRefs>
</ds:datastoreItem>
</file>

<file path=customXml/itemProps3.xml><?xml version="1.0" encoding="utf-8"?>
<ds:datastoreItem xmlns:ds="http://schemas.openxmlformats.org/officeDocument/2006/customXml" ds:itemID="{952834CC-ABD8-45E7-918D-E4263728735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TM16401371[[fn=Atlas]]</Template>
  <TotalTime>77</TotalTime>
  <Words>632</Words>
  <Application>Microsoft Office PowerPoint</Application>
  <PresentationFormat>Widescreen</PresentationFormat>
  <Paragraphs>85</Paragraphs>
  <Slides>10</Slides>
  <Notes>8</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Atlas</vt:lpstr>
      <vt:lpstr>STATE CUP</vt:lpstr>
      <vt:lpstr>Cup Format</vt:lpstr>
      <vt:lpstr>THE COSTS OPTION A</vt:lpstr>
      <vt:lpstr>THE COSTS OPTION B</vt:lpstr>
      <vt:lpstr>ISL 2.0 </vt:lpstr>
      <vt:lpstr>ISL 2. 0 (D1– D4)  Games for SC level teams scheduled outside of qualifying SC play Only open to teams who have applied for SC 2 games a weekend.  Home and Away games (as long as can have 2 games at the same location) Blacks out Local league play that date for your team if participating Cost is per game so that you only pay for what you use (IYSA makes nothing, just hosts and schedules and pays vendors)</vt:lpstr>
      <vt:lpstr>OPTION 1</vt:lpstr>
      <vt:lpstr>OPTION 2</vt:lpstr>
      <vt:lpstr>THE COSTS</vt:lpstr>
      <vt:lpstr>NCS DISCUSSION  PATHWAY OPTIONS FORMAT DURATION TRAVEL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ISL 2.0 </dc:title>
  <dc:creator>Nicole Arsenault</dc:creator>
  <cp:lastModifiedBy>Nicole Arsenault</cp:lastModifiedBy>
  <cp:revision>2</cp:revision>
  <dcterms:created xsi:type="dcterms:W3CDTF">2024-05-03T18:17:59Z</dcterms:created>
  <dcterms:modified xsi:type="dcterms:W3CDTF">2024-11-15T20:33:39Z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0x01010024E115729529AE4298DBB0025C90F437</vt:lpwstr>
  </property>
  <property fmtid="{D5CDD505-2E9C-101B-9397-08002B2CF9AE}" pid="3" name="MediaServiceImageTags">
    <vt:lpwstr/>
  </property>
</Properties>
</file>